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1" r:id="rId1"/>
  </p:sldMasterIdLst>
  <p:notesMasterIdLst>
    <p:notesMasterId r:id="rId22"/>
  </p:notesMasterIdLst>
  <p:sldIdLst>
    <p:sldId id="256" r:id="rId2"/>
    <p:sldId id="285" r:id="rId3"/>
    <p:sldId id="260" r:id="rId4"/>
    <p:sldId id="261" r:id="rId5"/>
    <p:sldId id="262" r:id="rId6"/>
    <p:sldId id="278" r:id="rId7"/>
    <p:sldId id="264" r:id="rId8"/>
    <p:sldId id="265" r:id="rId9"/>
    <p:sldId id="266" r:id="rId10"/>
    <p:sldId id="267" r:id="rId11"/>
    <p:sldId id="268" r:id="rId12"/>
    <p:sldId id="269" r:id="rId13"/>
    <p:sldId id="270" r:id="rId14"/>
    <p:sldId id="271" r:id="rId15"/>
    <p:sldId id="272" r:id="rId16"/>
    <p:sldId id="273" r:id="rId17"/>
    <p:sldId id="274" r:id="rId18"/>
    <p:sldId id="279" r:id="rId19"/>
    <p:sldId id="280" r:id="rId20"/>
    <p:sldId id="281" r:id="rId21"/>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Garamond" panose="02020404030301010803" pitchFamily="18" charset="0"/>
        <a:ea typeface="+mn-ea"/>
        <a:cs typeface="+mn-cs"/>
      </a:defRPr>
    </a:lvl1pPr>
    <a:lvl2pPr marL="457200" algn="l" defTabSz="457200" rtl="0" eaLnBrk="0" fontAlgn="base" hangingPunct="0">
      <a:spcBef>
        <a:spcPct val="0"/>
      </a:spcBef>
      <a:spcAft>
        <a:spcPct val="0"/>
      </a:spcAft>
      <a:defRPr kern="1200">
        <a:solidFill>
          <a:schemeClr val="tx1"/>
        </a:solidFill>
        <a:latin typeface="Garamond" panose="02020404030301010803" pitchFamily="18" charset="0"/>
        <a:ea typeface="+mn-ea"/>
        <a:cs typeface="+mn-cs"/>
      </a:defRPr>
    </a:lvl2pPr>
    <a:lvl3pPr marL="914400" algn="l" defTabSz="457200" rtl="0" eaLnBrk="0" fontAlgn="base" hangingPunct="0">
      <a:spcBef>
        <a:spcPct val="0"/>
      </a:spcBef>
      <a:spcAft>
        <a:spcPct val="0"/>
      </a:spcAft>
      <a:defRPr kern="1200">
        <a:solidFill>
          <a:schemeClr val="tx1"/>
        </a:solidFill>
        <a:latin typeface="Garamond" panose="02020404030301010803" pitchFamily="18" charset="0"/>
        <a:ea typeface="+mn-ea"/>
        <a:cs typeface="+mn-cs"/>
      </a:defRPr>
    </a:lvl3pPr>
    <a:lvl4pPr marL="1371600" algn="l" defTabSz="457200" rtl="0" eaLnBrk="0" fontAlgn="base" hangingPunct="0">
      <a:spcBef>
        <a:spcPct val="0"/>
      </a:spcBef>
      <a:spcAft>
        <a:spcPct val="0"/>
      </a:spcAft>
      <a:defRPr kern="1200">
        <a:solidFill>
          <a:schemeClr val="tx1"/>
        </a:solidFill>
        <a:latin typeface="Garamond" panose="02020404030301010803" pitchFamily="18" charset="0"/>
        <a:ea typeface="+mn-ea"/>
        <a:cs typeface="+mn-cs"/>
      </a:defRPr>
    </a:lvl4pPr>
    <a:lvl5pPr marL="1828800" algn="l" defTabSz="457200" rtl="0" eaLnBrk="0" fontAlgn="base" hangingPunct="0">
      <a:spcBef>
        <a:spcPct val="0"/>
      </a:spcBef>
      <a:spcAft>
        <a:spcPct val="0"/>
      </a:spcAft>
      <a:defRPr kern="1200">
        <a:solidFill>
          <a:schemeClr val="tx1"/>
        </a:solidFill>
        <a:latin typeface="Garamond" panose="02020404030301010803" pitchFamily="18" charset="0"/>
        <a:ea typeface="+mn-ea"/>
        <a:cs typeface="+mn-cs"/>
      </a:defRPr>
    </a:lvl5pPr>
    <a:lvl6pPr marL="2286000" algn="l" defTabSz="914400" rtl="0" eaLnBrk="1" latinLnBrk="0" hangingPunct="1">
      <a:defRPr kern="1200">
        <a:solidFill>
          <a:schemeClr val="tx1"/>
        </a:solidFill>
        <a:latin typeface="Garamond" panose="02020404030301010803" pitchFamily="18" charset="0"/>
        <a:ea typeface="+mn-ea"/>
        <a:cs typeface="+mn-cs"/>
      </a:defRPr>
    </a:lvl6pPr>
    <a:lvl7pPr marL="2743200" algn="l" defTabSz="914400" rtl="0" eaLnBrk="1" latinLnBrk="0" hangingPunct="1">
      <a:defRPr kern="1200">
        <a:solidFill>
          <a:schemeClr val="tx1"/>
        </a:solidFill>
        <a:latin typeface="Garamond" panose="02020404030301010803" pitchFamily="18" charset="0"/>
        <a:ea typeface="+mn-ea"/>
        <a:cs typeface="+mn-cs"/>
      </a:defRPr>
    </a:lvl7pPr>
    <a:lvl8pPr marL="3200400" algn="l" defTabSz="914400" rtl="0" eaLnBrk="1" latinLnBrk="0" hangingPunct="1">
      <a:defRPr kern="1200">
        <a:solidFill>
          <a:schemeClr val="tx1"/>
        </a:solidFill>
        <a:latin typeface="Garamond" panose="02020404030301010803" pitchFamily="18" charset="0"/>
        <a:ea typeface="+mn-ea"/>
        <a:cs typeface="+mn-cs"/>
      </a:defRPr>
    </a:lvl8pPr>
    <a:lvl9pPr marL="3657600" algn="l" defTabSz="914400" rtl="0" eaLnBrk="1" latinLnBrk="0" hangingPunct="1">
      <a:defRPr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C5C0"/>
    <a:srgbClr val="A0E286"/>
    <a:srgbClr val="B0E799"/>
    <a:srgbClr val="90C448"/>
    <a:srgbClr val="00C659"/>
    <a:srgbClr val="6AA8BC"/>
    <a:srgbClr val="0148A4"/>
    <a:srgbClr val="AFD7E1"/>
    <a:srgbClr val="DE496E"/>
    <a:srgbClr val="973D4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autoAdjust="0"/>
  </p:normalViewPr>
  <p:slideViewPr>
    <p:cSldViewPr snapToGrid="0">
      <p:cViewPr varScale="1">
        <p:scale>
          <a:sx n="73" d="100"/>
          <a:sy n="73" d="100"/>
        </p:scale>
        <p:origin x="-624"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762" y="5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8137F2F-0A1C-4690-8F0E-BD2F17332C76}" type="datetimeFigureOut">
              <a:rPr lang="ru-RU"/>
              <a:pPr>
                <a:defRPr/>
              </a:pPr>
              <a:t>20.09.2021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09A382EC-4C58-4DF1-A942-084BEF0E6E8E}" type="slidenum">
              <a:rPr lang="ru-RU"/>
              <a:pPr>
                <a:defRPr/>
              </a:pPr>
              <a:t>‹#›</a:t>
            </a:fld>
            <a:endParaRPr lang="ru-RU"/>
          </a:p>
        </p:txBody>
      </p:sp>
    </p:spTree>
    <p:extLst>
      <p:ext uri="{BB962C8B-B14F-4D97-AF65-F5344CB8AC3E}">
        <p14:creationId xmlns:p14="http://schemas.microsoft.com/office/powerpoint/2010/main" xmlns="" val="27029482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171" name="Заметки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7172" name="Номер слайда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fld id="{306F5237-E72C-4CCC-B25E-2FA30DFDB360}" type="slidenum">
              <a:rPr lang="ru-RU" smtClean="0">
                <a:latin typeface="Calibri" panose="020F0502020204030204" pitchFamily="34" charset="0"/>
              </a:rPr>
              <a:pPr fontAlgn="base">
                <a:spcBef>
                  <a:spcPct val="0"/>
                </a:spcBef>
                <a:spcAft>
                  <a:spcPct val="0"/>
                </a:spcAft>
              </a:pPr>
              <a:t>1</a:t>
            </a:fld>
            <a:endParaRPr lang="ru-RU" smtClean="0">
              <a:latin typeface="Calibri" panose="020F0502020204030204" pitchFamily="34" charset="0"/>
            </a:endParaRPr>
          </a:p>
        </p:txBody>
      </p:sp>
    </p:spTree>
    <p:extLst>
      <p:ext uri="{BB962C8B-B14F-4D97-AF65-F5344CB8AC3E}">
        <p14:creationId xmlns:p14="http://schemas.microsoft.com/office/powerpoint/2010/main" xmlns="" val="15759514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318900" y="600885"/>
            <a:ext cx="9554198" cy="54173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Прямоугольник 11"/>
          <p:cNvSpPr/>
          <p:nvPr userDrawn="1"/>
        </p:nvSpPr>
        <p:spPr>
          <a:xfrm>
            <a:off x="1318899" y="572568"/>
            <a:ext cx="9554199" cy="5445696"/>
          </a:xfrm>
          <a:prstGeom prst="rect">
            <a:avLst/>
          </a:prstGeom>
          <a:solidFill>
            <a:srgbClr val="FFFFFF">
              <a:shade val="85000"/>
              <a:alpha val="85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11" name="Picture 12" descr="https://avatanplus.com/files/resources/mid/585501a168b311590c0e5e95.png"/>
          <p:cNvPicPr>
            <a:picLocks noChangeAspect="1" noChangeArrowheads="1"/>
          </p:cNvPicPr>
          <p:nvPr userDrawn="1"/>
        </p:nvPicPr>
        <p:blipFill>
          <a:blip r:embed="rId3">
            <a:biLevel thresh="25000"/>
            <a:extLst>
              <a:ext uri="{28A0092B-C50C-407E-A947-70E740481C1C}">
                <a14:useLocalDpi xmlns:a14="http://schemas.microsoft.com/office/drawing/2010/main" xmlns=""/>
              </a:ext>
            </a:extLst>
          </a:blip>
          <a:srcRect/>
          <a:stretch>
            <a:fillRect/>
          </a:stretch>
        </p:blipFill>
        <p:spPr bwMode="auto">
          <a:xfrm>
            <a:off x="8546" y="1"/>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4" name="Дата 3"/>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65266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2186983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2665976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2445562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2080256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2554071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1954934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Pr>
        <a:blipFill dpi="0" rotWithShape="1">
          <a:blip r:embed="rId2">
            <a:alphaModFix amt="81000"/>
            <a:lum/>
          </a:blip>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4" name="Дата 3"/>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171330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Заголовок и объект">
    <p:spTree>
      <p:nvGrpSpPr>
        <p:cNvPr id="1" name=""/>
        <p:cNvGrpSpPr/>
        <p:nvPr/>
      </p:nvGrpSpPr>
      <p:grpSpPr>
        <a:xfrm>
          <a:off x="0" y="0"/>
          <a:ext cx="0" cy="0"/>
          <a:chOff x="0" y="0"/>
          <a:chExt cx="0" cy="0"/>
        </a:xfrm>
      </p:grpSpPr>
      <p:pic>
        <p:nvPicPr>
          <p:cNvPr id="10" name="Picture 12" descr="https://avatanplus.com/files/resources/mid/585501a168b311590c0e5e95.png"/>
          <p:cNvPicPr>
            <a:picLocks noChangeAspect="1" noChangeArrowheads="1"/>
          </p:cNvPicPr>
          <p:nvPr userDrawn="1"/>
        </p:nvPicPr>
        <p:blipFill>
          <a:blip r:embed="rId2">
            <a:biLevel thresh="25000"/>
            <a:extLst>
              <a:ext uri="{28A0092B-C50C-407E-A947-70E740481C1C}">
                <a14:useLocalDpi xmlns:a14="http://schemas.microsoft.com/office/drawing/2010/main" xmlns=""/>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Рисунок 11"/>
          <p:cNvPicPr>
            <a:picLocks noChangeAspect="1"/>
          </p:cNvPicPr>
          <p:nvPr userDrawn="1"/>
        </p:nvPicPr>
        <p:blipFill>
          <a:blip r:embed="rId3">
            <a:extLst>
              <a:ext uri="{28A0092B-C50C-407E-A947-70E740481C1C}">
                <a14:useLocalDpi xmlns:a14="http://schemas.microsoft.com/office/drawing/2010/main" xmlns=""/>
              </a:ext>
            </a:extLst>
          </a:blip>
          <a:stretch>
            <a:fillRect/>
          </a:stretch>
        </p:blipFill>
        <p:spPr>
          <a:xfrm>
            <a:off x="259221" y="365124"/>
            <a:ext cx="11673555" cy="6149719"/>
          </a:xfrm>
          <a:prstGeom prst="snip2SameRect">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Прямоугольник с двумя усеченными соседними углами 7"/>
          <p:cNvSpPr/>
          <p:nvPr userDrawn="1"/>
        </p:nvSpPr>
        <p:spPr>
          <a:xfrm>
            <a:off x="261267" y="354141"/>
            <a:ext cx="11673555" cy="6171684"/>
          </a:xfrm>
          <a:prstGeom prst="snip2SameRect">
            <a:avLst/>
          </a:prstGeom>
          <a:solidFill>
            <a:srgbClr val="FFFFFF">
              <a:shade val="85000"/>
              <a:alpha val="90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1" name="Прямоугольник 10"/>
          <p:cNvSpPr/>
          <p:nvPr userDrawn="1"/>
        </p:nvSpPr>
        <p:spPr>
          <a:xfrm>
            <a:off x="11362927" y="6673334"/>
            <a:ext cx="829073" cy="184666"/>
          </a:xfrm>
          <a:prstGeom prst="rect">
            <a:avLst/>
          </a:prstGeom>
        </p:spPr>
        <p:txBody>
          <a:bodyPr wrap="none">
            <a:spAutoFit/>
          </a:bodyPr>
          <a:lstStyle/>
          <a:p>
            <a:pPr algn="ctr"/>
            <a:r>
              <a:rPr lang="ru-RU" sz="600" b="0" dirty="0" smtClean="0">
                <a:solidFill>
                  <a:schemeClr val="bg2">
                    <a:lumMod val="75000"/>
                  </a:schemeClr>
                </a:solidFill>
                <a:latin typeface="AGReverance" pitchFamily="2" charset="0"/>
              </a:rPr>
              <a:t>© </a:t>
            </a:r>
            <a:r>
              <a:rPr lang="ru-RU" sz="600" b="0" dirty="0">
                <a:solidFill>
                  <a:schemeClr val="bg2">
                    <a:lumMod val="75000"/>
                  </a:schemeClr>
                </a:solidFill>
                <a:latin typeface="AGReverance" pitchFamily="2" charset="0"/>
              </a:rPr>
              <a:t>Полшкова В.В., </a:t>
            </a:r>
            <a:r>
              <a:rPr lang="ru-RU" sz="600" b="0" dirty="0" smtClean="0">
                <a:solidFill>
                  <a:schemeClr val="bg2">
                    <a:lumMod val="75000"/>
                  </a:schemeClr>
                </a:solidFill>
                <a:latin typeface="AGReverance" pitchFamily="2" charset="0"/>
              </a:rPr>
              <a:t>2019</a:t>
            </a:r>
            <a:endParaRPr lang="ru-RU" sz="600" b="0" dirty="0">
              <a:solidFill>
                <a:schemeClr val="bg2">
                  <a:lumMod val="75000"/>
                </a:schemeClr>
              </a:solidFill>
              <a:latin typeface="AGReverance" pitchFamily="2" charset="0"/>
            </a:endParaRPr>
          </a:p>
        </p:txBody>
      </p:sp>
      <p:sp>
        <p:nvSpPr>
          <p:cNvPr id="3" name="Объект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4" name="Дата 3"/>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2613996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2_Заголовок и объект">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92804" y="470425"/>
            <a:ext cx="11206392" cy="59171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Прямоугольник 8"/>
          <p:cNvSpPr/>
          <p:nvPr userDrawn="1"/>
        </p:nvSpPr>
        <p:spPr>
          <a:xfrm>
            <a:off x="492804" y="439198"/>
            <a:ext cx="11206392" cy="5917152"/>
          </a:xfrm>
          <a:prstGeom prst="rect">
            <a:avLst/>
          </a:prstGeom>
          <a:solidFill>
            <a:srgbClr val="FFFFFF">
              <a:shade val="85000"/>
              <a:alpha val="85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11" name="Picture 12" descr="https://avatanplus.com/files/resources/mid/585501a168b311590c0e5e95.png"/>
          <p:cNvPicPr>
            <a:picLocks noChangeAspect="1" noChangeArrowheads="1"/>
          </p:cNvPicPr>
          <p:nvPr userDrawn="1"/>
        </p:nvPicPr>
        <p:blipFill>
          <a:blip r:embed="rId3">
            <a:biLevel thresh="25000"/>
            <a:extLst>
              <a:ext uri="{28A0092B-C50C-407E-A947-70E740481C1C}">
                <a14:useLocalDpi xmlns:a14="http://schemas.microsoft.com/office/drawing/2010/main" xmlns=""/>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Прямоугольник 13"/>
          <p:cNvSpPr/>
          <p:nvPr userDrawn="1"/>
        </p:nvSpPr>
        <p:spPr>
          <a:xfrm>
            <a:off x="11362927" y="6673334"/>
            <a:ext cx="829073" cy="184666"/>
          </a:xfrm>
          <a:prstGeom prst="rect">
            <a:avLst/>
          </a:prstGeom>
        </p:spPr>
        <p:txBody>
          <a:bodyPr wrap="none">
            <a:spAutoFit/>
          </a:bodyPr>
          <a:lstStyle/>
          <a:p>
            <a:pPr algn="ctr"/>
            <a:r>
              <a:rPr lang="ru-RU" sz="600" b="0" dirty="0" smtClean="0">
                <a:solidFill>
                  <a:schemeClr val="bg2">
                    <a:lumMod val="75000"/>
                  </a:schemeClr>
                </a:solidFill>
                <a:latin typeface="AGReverance" pitchFamily="2" charset="0"/>
              </a:rPr>
              <a:t>© </a:t>
            </a:r>
            <a:r>
              <a:rPr lang="ru-RU" sz="600" b="0" dirty="0">
                <a:solidFill>
                  <a:schemeClr val="bg2">
                    <a:lumMod val="75000"/>
                  </a:schemeClr>
                </a:solidFill>
                <a:latin typeface="AGReverance" pitchFamily="2" charset="0"/>
              </a:rPr>
              <a:t>Полшкова В.В., </a:t>
            </a:r>
            <a:r>
              <a:rPr lang="ru-RU" sz="600" b="0" dirty="0" smtClean="0">
                <a:solidFill>
                  <a:schemeClr val="bg2">
                    <a:lumMod val="75000"/>
                  </a:schemeClr>
                </a:solidFill>
                <a:latin typeface="AGReverance" pitchFamily="2" charset="0"/>
              </a:rPr>
              <a:t>2019</a:t>
            </a:r>
            <a:endParaRPr lang="ru-RU" sz="600" b="0" dirty="0">
              <a:solidFill>
                <a:schemeClr val="bg2">
                  <a:lumMod val="75000"/>
                </a:schemeClr>
              </a:solidFill>
              <a:latin typeface="AGReverance" pitchFamily="2" charset="0"/>
            </a:endParaRPr>
          </a:p>
        </p:txBody>
      </p:sp>
      <p:sp>
        <p:nvSpPr>
          <p:cNvPr id="3" name="Объект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4" name="Дата 3"/>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3445457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3_Заголовок и объект">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userDrawn="1"/>
        </p:nvSpPr>
        <p:spPr>
          <a:xfrm>
            <a:off x="259222" y="343159"/>
            <a:ext cx="11673555" cy="6171684"/>
          </a:xfrm>
          <a:prstGeom prst="round2DiagRect">
            <a:avLst/>
          </a:prstGeom>
          <a:solidFill>
            <a:srgbClr val="FFFFFF">
              <a:shade val="85000"/>
              <a:alpha val="91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3" name="Объект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4" name="Дата 3"/>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1390139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4_Заголовок и объект">
    <p:spTree>
      <p:nvGrpSpPr>
        <p:cNvPr id="1" name=""/>
        <p:cNvGrpSpPr/>
        <p:nvPr/>
      </p:nvGrpSpPr>
      <p:grpSpPr>
        <a:xfrm>
          <a:off x="0" y="0"/>
          <a:ext cx="0" cy="0"/>
          <a:chOff x="0" y="0"/>
          <a:chExt cx="0" cy="0"/>
        </a:xfrm>
      </p:grpSpPr>
      <p:pic>
        <p:nvPicPr>
          <p:cNvPr id="2050" name="Picture 2" descr="https://yt3.ggpht.com/a/AGF-l7_7YAoKE95FdVLU7HgVo3HF-Br0PxbJWlGX7g=s900-c-k-c0xffffffff-no-rj-mo"/>
          <p:cNvPicPr>
            <a:picLocks noChangeAspect="1" noChangeArrowheads="1"/>
          </p:cNvPicPr>
          <p:nvPr userDrawn="1"/>
        </p:nvPicPr>
        <p:blipFill rotWithShape="1">
          <a:blip r:embed="rId2" cstate="email">
            <a:extLst>
              <a:ext uri="{28A0092B-C50C-407E-A947-70E740481C1C}">
                <a14:useLocalDpi xmlns:a14="http://schemas.microsoft.com/office/drawing/2010/main" xmlns=""/>
              </a:ext>
            </a:extLst>
          </a:blip>
          <a:srcRect/>
          <a:stretch/>
        </p:blipFill>
        <p:spPr bwMode="auto">
          <a:xfrm>
            <a:off x="259223" y="343159"/>
            <a:ext cx="11673554" cy="6171684"/>
          </a:xfrm>
          <a:prstGeom prst="snip2DiagRect">
            <a:avLst/>
          </a:prstGeom>
          <a:noFill/>
          <a:extLst>
            <a:ext uri="{909E8E84-426E-40DD-AFC4-6F175D3DCCD1}">
              <a14:hiddenFill xmlns:a14="http://schemas.microsoft.com/office/drawing/2010/main" xmlns="">
                <a:solidFill>
                  <a:srgbClr val="FFFFFF"/>
                </a:solidFill>
              </a14:hiddenFill>
            </a:ext>
          </a:extLst>
        </p:spPr>
      </p:pic>
      <p:sp>
        <p:nvSpPr>
          <p:cNvPr id="7" name="Прямоугольник с двумя усеченными противолежащими углами 6"/>
          <p:cNvSpPr/>
          <p:nvPr userDrawn="1"/>
        </p:nvSpPr>
        <p:spPr>
          <a:xfrm>
            <a:off x="259222" y="343159"/>
            <a:ext cx="11673555" cy="6171684"/>
          </a:xfrm>
          <a:prstGeom prst="snip2DiagRect">
            <a:avLst/>
          </a:prstGeom>
          <a:solidFill>
            <a:srgbClr val="FFFFFF">
              <a:shade val="85000"/>
              <a:alpha val="96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3" name="Объект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4" name="Дата 3"/>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2336324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797029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1125577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B97E086-C182-49E0-ABAB-5B818274B6FA}" type="datetimeFigureOut">
              <a:rPr lang="ru-RU" smtClean="0"/>
              <a:pPr/>
              <a:t>20.09.2021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2167864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srcRect/>
          <a:stretch>
            <a:fillRect/>
          </a:stretch>
        </a:blipFill>
        <a:effectLst/>
      </p:bgPr>
    </p:bg>
    <p:spTree>
      <p:nvGrpSpPr>
        <p:cNvPr id="1" name=""/>
        <p:cNvGrpSpPr/>
        <p:nvPr/>
      </p:nvGrpSpPr>
      <p:grpSpPr>
        <a:xfrm>
          <a:off x="0" y="0"/>
          <a:ext cx="0" cy="0"/>
          <a:chOff x="0" y="0"/>
          <a:chExt cx="0" cy="0"/>
        </a:xfrm>
      </p:grpSpPr>
      <p:pic>
        <p:nvPicPr>
          <p:cNvPr id="18" name="Picture 12" descr="https://avatanplus.com/files/resources/mid/585501a168b311590c0e5e95.png"/>
          <p:cNvPicPr>
            <a:picLocks noChangeAspect="1" noChangeArrowheads="1"/>
          </p:cNvPicPr>
          <p:nvPr/>
        </p:nvPicPr>
        <p:blipFill>
          <a:blip r:embed="rId18">
            <a:biLevel thresh="25000"/>
            <a:extLst>
              <a:ext uri="{28A0092B-C50C-407E-A947-70E740481C1C}">
                <a14:useLocalDpi xmlns:a14="http://schemas.microsoft.com/office/drawing/2010/main" xmlns=""/>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Прямоугольник 15"/>
          <p:cNvSpPr/>
          <p:nvPr/>
        </p:nvSpPr>
        <p:spPr>
          <a:xfrm>
            <a:off x="11362927" y="6673334"/>
            <a:ext cx="829073" cy="184666"/>
          </a:xfrm>
          <a:prstGeom prst="rect">
            <a:avLst/>
          </a:prstGeom>
        </p:spPr>
        <p:txBody>
          <a:bodyPr wrap="none">
            <a:spAutoFit/>
          </a:bodyPr>
          <a:lstStyle/>
          <a:p>
            <a:pPr algn="ctr"/>
            <a:r>
              <a:rPr lang="ru-RU" sz="600" b="0" dirty="0" smtClean="0">
                <a:solidFill>
                  <a:schemeClr val="bg2">
                    <a:lumMod val="75000"/>
                  </a:schemeClr>
                </a:solidFill>
                <a:latin typeface="AGReverance" pitchFamily="2" charset="0"/>
              </a:rPr>
              <a:t>© </a:t>
            </a:r>
            <a:r>
              <a:rPr lang="ru-RU" sz="600" b="0" dirty="0">
                <a:solidFill>
                  <a:schemeClr val="bg2">
                    <a:lumMod val="75000"/>
                  </a:schemeClr>
                </a:solidFill>
                <a:latin typeface="AGReverance" pitchFamily="2" charset="0"/>
              </a:rPr>
              <a:t>Полшкова В.В., </a:t>
            </a:r>
            <a:r>
              <a:rPr lang="ru-RU" sz="600" b="0" dirty="0" smtClean="0">
                <a:solidFill>
                  <a:schemeClr val="bg2">
                    <a:lumMod val="75000"/>
                  </a:schemeClr>
                </a:solidFill>
                <a:latin typeface="AGReverance" pitchFamily="2" charset="0"/>
              </a:rPr>
              <a:t>2019</a:t>
            </a:r>
            <a:endParaRPr lang="ru-RU" sz="600" b="0" dirty="0">
              <a:solidFill>
                <a:schemeClr val="bg2">
                  <a:lumMod val="75000"/>
                </a:schemeClr>
              </a:solidFill>
              <a:latin typeface="AGReverance" pitchFamily="2" charset="0"/>
            </a:endParaRPr>
          </a:p>
        </p:txBody>
      </p:sp>
      <p:sp>
        <p:nvSpPr>
          <p:cNvPr id="20" name="Прямоугольник 19"/>
          <p:cNvSpPr/>
          <p:nvPr/>
        </p:nvSpPr>
        <p:spPr>
          <a:xfrm>
            <a:off x="259222" y="343159"/>
            <a:ext cx="11673555" cy="6171684"/>
          </a:xfrm>
          <a:prstGeom prst="rect">
            <a:avLst/>
          </a:prstGeom>
          <a:solidFill>
            <a:srgbClr val="FFFFFF">
              <a:shade val="85000"/>
              <a:alpha val="81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7E086-C182-49E0-ABAB-5B818274B6FA}" type="datetimeFigureOut">
              <a:rPr lang="ru-RU" smtClean="0"/>
              <a:pPr/>
              <a:t>20.09.2021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A50DC1-1EA6-4EAD-9E6F-0E23B36FB32B}" type="slidenum">
              <a:rPr lang="ru-RU" smtClean="0"/>
              <a:pPr/>
              <a:t>‹#›</a:t>
            </a:fld>
            <a:endParaRPr lang="ru-RU"/>
          </a:p>
        </p:txBody>
      </p:sp>
    </p:spTree>
    <p:extLst>
      <p:ext uri="{BB962C8B-B14F-4D97-AF65-F5344CB8AC3E}">
        <p14:creationId xmlns:p14="http://schemas.microsoft.com/office/powerpoint/2010/main" xmlns="" val="355599743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53" r:id="rId3"/>
    <p:sldLayoutId id="2147483754" r:id="rId4"/>
    <p:sldLayoutId id="2147483755" r:id="rId5"/>
    <p:sldLayoutId id="2147483756"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AGReverance"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GReveranc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GReveranc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GReveranc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GReveranc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GReveranc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ru.wikipedia.org/wiki/%D0%A0%D0%B5_(%D0%BD%D0%BE%D1%82%D0%B0)"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Подзаголовок 2"/>
          <p:cNvSpPr>
            <a:spLocks noGrp="1"/>
          </p:cNvSpPr>
          <p:nvPr>
            <p:ph type="subTitle" idx="1"/>
          </p:nvPr>
        </p:nvSpPr>
        <p:spPr>
          <a:xfrm>
            <a:off x="6458531" y="3611662"/>
            <a:ext cx="4273617" cy="1655762"/>
          </a:xfrm>
        </p:spPr>
        <p:txBody>
          <a:bodyPr>
            <a:noAutofit/>
          </a:bodyPr>
          <a:lstStyle/>
          <a:p>
            <a:pPr algn="l">
              <a:lnSpc>
                <a:spcPts val="1000"/>
              </a:lnSpc>
            </a:pPr>
            <a:r>
              <a:rPr lang="ru-RU" sz="1600" dirty="0" smtClean="0"/>
              <a:t>Проект выполнил:</a:t>
            </a:r>
          </a:p>
          <a:p>
            <a:pPr algn="l">
              <a:lnSpc>
                <a:spcPts val="1000"/>
              </a:lnSpc>
            </a:pPr>
            <a:r>
              <a:rPr lang="ru-RU" sz="1600" dirty="0" smtClean="0"/>
              <a:t>Преподаватель  по классу гитары </a:t>
            </a:r>
          </a:p>
          <a:p>
            <a:pPr algn="l">
              <a:lnSpc>
                <a:spcPts val="1000"/>
              </a:lnSpc>
            </a:pPr>
            <a:r>
              <a:rPr lang="ru-RU" sz="1600" dirty="0" smtClean="0"/>
              <a:t>МБУДО «Детская музыкальная </a:t>
            </a:r>
          </a:p>
          <a:p>
            <a:pPr algn="l">
              <a:lnSpc>
                <a:spcPts val="1000"/>
              </a:lnSpc>
            </a:pPr>
            <a:r>
              <a:rPr lang="ru-RU" sz="1600" dirty="0" smtClean="0"/>
              <a:t>школа №7 им. З.В. Хабибуллина» </a:t>
            </a:r>
          </a:p>
          <a:p>
            <a:pPr algn="l">
              <a:lnSpc>
                <a:spcPts val="1000"/>
              </a:lnSpc>
            </a:pPr>
            <a:r>
              <a:rPr lang="ru-RU" sz="1600" dirty="0" err="1" smtClean="0"/>
              <a:t>Вахитовского</a:t>
            </a:r>
            <a:r>
              <a:rPr lang="ru-RU" sz="1600" dirty="0" smtClean="0"/>
              <a:t> района г. Казани</a:t>
            </a:r>
          </a:p>
          <a:p>
            <a:pPr algn="l">
              <a:lnSpc>
                <a:spcPts val="1000"/>
              </a:lnSpc>
            </a:pPr>
            <a:r>
              <a:rPr lang="ru-RU" sz="1600" dirty="0" err="1" smtClean="0"/>
              <a:t>Хабибулин</a:t>
            </a:r>
            <a:r>
              <a:rPr lang="ru-RU" sz="1600" dirty="0" smtClean="0"/>
              <a:t> </a:t>
            </a:r>
            <a:r>
              <a:rPr lang="ru-RU" sz="1600" dirty="0" err="1" smtClean="0"/>
              <a:t>Рустем</a:t>
            </a:r>
            <a:r>
              <a:rPr lang="ru-RU" sz="1600" dirty="0" smtClean="0"/>
              <a:t> </a:t>
            </a:r>
            <a:r>
              <a:rPr lang="ru-RU" sz="1600" dirty="0" err="1" smtClean="0"/>
              <a:t>Норисламович</a:t>
            </a:r>
            <a:r>
              <a:rPr lang="ru-RU" sz="1600" dirty="0" smtClean="0"/>
              <a:t>.</a:t>
            </a:r>
          </a:p>
        </p:txBody>
      </p:sp>
      <p:sp>
        <p:nvSpPr>
          <p:cNvPr id="6146" name="Заголовок 1"/>
          <p:cNvSpPr>
            <a:spLocks noGrp="1"/>
          </p:cNvSpPr>
          <p:nvPr>
            <p:ph type="ctrTitle"/>
          </p:nvPr>
        </p:nvSpPr>
        <p:spPr>
          <a:xfrm>
            <a:off x="1524000" y="881738"/>
            <a:ext cx="9144000" cy="2387600"/>
          </a:xfrm>
        </p:spPr>
        <p:txBody>
          <a:bodyPr>
            <a:normAutofit/>
          </a:bodyPr>
          <a:lstStyle/>
          <a:p>
            <a:r>
              <a:rPr lang="ru-RU" sz="4800" dirty="0" smtClean="0">
                <a:ln>
                  <a:noFill/>
                </a:ln>
              </a:rPr>
              <a:t> </a:t>
            </a:r>
          </a:p>
        </p:txBody>
      </p:sp>
      <p:sp>
        <p:nvSpPr>
          <p:cNvPr id="6" name="Прямоугольник 5"/>
          <p:cNvSpPr/>
          <p:nvPr/>
        </p:nvSpPr>
        <p:spPr>
          <a:xfrm>
            <a:off x="1397726" y="1318736"/>
            <a:ext cx="9339943" cy="2246769"/>
          </a:xfrm>
          <a:prstGeom prst="rect">
            <a:avLst/>
          </a:prstGeom>
        </p:spPr>
        <p:txBody>
          <a:bodyPr wrap="square">
            <a:spAutoFit/>
          </a:bodyPr>
          <a:lstStyle/>
          <a:p>
            <a:pPr algn="ctr"/>
            <a:r>
              <a:rPr lang="ru-RU" sz="2800" b="1" i="1" dirty="0" smtClean="0"/>
              <a:t>СЦЕНАРИЙ МЕРОПРИЯТИЯ В 7 КЛАССАХ ДЕТСКОЙ МУЗЫКАЛЬНОЙ ШКОЛЫ НА ТЕМУ: «ВОСТОК – ЗАПАД. ЭТНИЧЕСКИЕ ДЕРЕВЯННЫЕ ДУХОВЫЕ МУЗЫКАЛЬНЫЕ ИНСТРУМЕНТЫ ЕВРОПЫ И АЗИИ»</a:t>
            </a:r>
            <a:endParaRPr lang="ru-RU"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5403273" y="691632"/>
            <a:ext cx="6301050" cy="1272143"/>
          </a:xfrm>
          <a:prstGeom prst="rect">
            <a:avLst/>
          </a:prstGeom>
          <a:noFill/>
          <a:ln w="9525">
            <a:noFill/>
            <a:miter lim="800000"/>
            <a:headEnd/>
            <a:tailEnd/>
          </a:ln>
        </p:spPr>
        <p:txBody>
          <a:bodyPr wrap="square">
            <a:spAutoFit/>
          </a:bodyPr>
          <a:lstStyle/>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sp>
        <p:nvSpPr>
          <p:cNvPr id="18433" name="Rectangle 1"/>
          <p:cNvSpPr>
            <a:spLocks noChangeArrowheads="1"/>
          </p:cNvSpPr>
          <p:nvPr/>
        </p:nvSpPr>
        <p:spPr bwMode="auto">
          <a:xfrm>
            <a:off x="443752" y="1380052"/>
            <a:ext cx="10999311"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Поговорим о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курае</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Классический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является открытой продольной флейтой. Длина обычно составляет около 570—810 мм — в основе лежат естественные меры длины, 8—10 ладоней или больше, ширина каждой ладони при обхвате равна 4 пальцам. Диаметр инструмента составляет обычно около 20 мм. В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курае</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5 отверстий диаметром 5-15 мм. 4 отверстия находятся на лицевой, 1 — на тыльной стороне. Первое отверстие на лицевой стороне находится на расстоянии 4—5 пальцев от нижнего края. Остальные три отверстия располагаются последовательно выше первого через 2—2,5 пальца. Пятое отверстие находится выше четвёртого с другой стороны.</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несколько иное расположение отверстий классического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курая</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указывает Сергей Гавриилович Рыбаков. Согласно его описанию, первое отверстие находится на расстоянии 3 пальцев от нижнего края, второе отстоит от первого на 2,5 пальца, третье от второго на 2 пальца, четвёртое от третьего на 1,5 пальца. Пятое отверстие вырезается с другой стороны выше четвёртого.</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Иногда в педагогических целях на инструменте отверстия сразу не прорезываются и на первом этапе ученик овладевает только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звукоизвлечением</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 мере овладения инструмента вырезают сначала первое и третье отверстие, затем второе и четвёртое, а затем уже последнее, пятое.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5278558" y="553817"/>
            <a:ext cx="6003682" cy="977191"/>
          </a:xfrm>
          <a:prstGeom prst="rect">
            <a:avLst/>
          </a:prstGeom>
          <a:noFill/>
          <a:ln w="9525">
            <a:noFill/>
            <a:miter lim="800000"/>
            <a:headEnd/>
            <a:tailEnd/>
          </a:ln>
        </p:spPr>
        <p:txBody>
          <a:bodyPr wrap="square">
            <a:spAutoFit/>
          </a:bodyPr>
          <a:lstStyle/>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pic>
        <p:nvPicPr>
          <p:cNvPr id="5" name="Рисунок 4" descr="https://cdn.hipwallpaper.com/i/4/53/ABz4Ru.jpg"/>
          <p:cNvPicPr/>
          <p:nvPr/>
        </p:nvPicPr>
        <p:blipFill>
          <a:blip r:embed="rId2"/>
          <a:srcRect/>
          <a:stretch>
            <a:fillRect/>
          </a:stretch>
        </p:blipFill>
        <p:spPr bwMode="auto">
          <a:xfrm>
            <a:off x="1972491" y="1019045"/>
            <a:ext cx="8203475" cy="48461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4793659" y="648042"/>
            <a:ext cx="6779536" cy="977191"/>
          </a:xfrm>
          <a:prstGeom prst="rect">
            <a:avLst/>
          </a:prstGeom>
          <a:noFill/>
          <a:ln w="9525">
            <a:noFill/>
            <a:miter lim="800000"/>
            <a:headEnd/>
            <a:tailEnd/>
          </a:ln>
        </p:spPr>
        <p:txBody>
          <a:bodyPr wrap="square">
            <a:spAutoFit/>
          </a:bodyPr>
          <a:lstStyle/>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sp>
        <p:nvSpPr>
          <p:cNvPr id="16385" name="Rectangle 1"/>
          <p:cNvSpPr>
            <a:spLocks noChangeArrowheads="1"/>
          </p:cNvSpPr>
          <p:nvPr/>
        </p:nvSpPr>
        <p:spPr bwMode="auto">
          <a:xfrm>
            <a:off x="618565" y="564775"/>
            <a:ext cx="1090556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Татарский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(тат. </a:t>
            </a: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татар 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национальный татарский духовой музыкальный инструмент, разновидность висла. Татарский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используется и как сольный инструмент, и в составе ансамбля.</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старину татарский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изготавливался из камыша, тростника, шпона. В настоящее время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изготавливают из металла. По длине он заметно короче башкирского.</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 одной стороны в трубку вставляют пробку, в которой есть прорезь. Через эту прорезь воздух должен проходить и попадать прямо на ребро разреза в трубке, сделанного далее. Татарский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имеет 7 игровых отверстий, 6 из них спереди, и одно — на тыльной стороне. Таким образом на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курае</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можно исполнить любое произведение, ориентированное на звукоряд из семи нот. Татарский и башкирский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имеют различное строение, и, следовательно, разные способы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звукоизвлечения</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разное звучание. Пример звучания: сначала звучит татарский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затем вступает башкирский. Башкирский и татарский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представляют из себя открытую флейту из стебля зонтичного растения. Длина 45-100 см. Звук несильный, тембр нежный, мягкий. У башкир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является единственным широко распространённым инструментом. У татар, наряду с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кураем</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распространены и другие духовые инструменты. Традиционно изготавливается из срезанных и высушенных стеблей уральского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реброплодника</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Так, в Башкортостане о происхождении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курая</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существуют множество народных легенд и сказок. В легенде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юноша пошел навстречу звукам и увидел, как тростниковое растение издает на ветру нежный мелодичный звук. Юноша срезал тростник, приложил его к губам и заиграл.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Курай</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является одним из самых древних духовых инструментов. Он упоминается в древних эпосах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Акбузат</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Кара-юрга</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Современность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курая</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поражает своей масштабностью: до полтысячи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кураистов</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на Сабантуе, это, можно сказать, достойно Книги рекордов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Гиннесса</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352697" y="783770"/>
            <a:ext cx="574765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Музыкальные примеры: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Татарская народная песня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Эпипэ</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5361" name="Рисунок 56" descr="http://4.bp.blogspot.com/_85ACsZ2kALY/Sm5XRARjH4I/AAAAAAAAFS4/lsIkq1sJSf4/w1200-h630-p-k-no-nu/Epipe+00001.jpg"/>
          <p:cNvPicPr>
            <a:picLocks noChangeAspect="1" noChangeArrowheads="1"/>
          </p:cNvPicPr>
          <p:nvPr/>
        </p:nvPicPr>
        <p:blipFill>
          <a:blip r:embed="rId2"/>
          <a:srcRect/>
          <a:stretch>
            <a:fillRect/>
          </a:stretch>
        </p:blipFill>
        <p:spPr bwMode="auto">
          <a:xfrm>
            <a:off x="391885" y="1776549"/>
            <a:ext cx="6048443" cy="4023360"/>
          </a:xfrm>
          <a:prstGeom prst="rect">
            <a:avLst/>
          </a:prstGeom>
          <a:noFill/>
        </p:spPr>
      </p:pic>
      <p:sp>
        <p:nvSpPr>
          <p:cNvPr id="15364" name="Rectangle 4"/>
          <p:cNvSpPr>
            <a:spLocks noChangeArrowheads="1"/>
          </p:cNvSpPr>
          <p:nvPr/>
        </p:nvSpPr>
        <p:spPr bwMode="auto">
          <a:xfrm>
            <a:off x="6217919" y="796834"/>
            <a:ext cx="5621383"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Татарская народная песня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Ак</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Калфак</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5363" name="Рисунок 59" descr="https://sun9-45.userapi.com/impg/9VHSHCOaQefHcEbrUCB8BqtMCuaCPSTuNqjhCA/bqu56k47dlE.jpg?size=428x600&amp;quality=96&amp;sign=0c18be3d88266a638e2b2b5b7a84f59e&amp;type=album"/>
          <p:cNvPicPr>
            <a:picLocks noChangeAspect="1" noChangeArrowheads="1"/>
          </p:cNvPicPr>
          <p:nvPr/>
        </p:nvPicPr>
        <p:blipFill>
          <a:blip r:embed="rId3"/>
          <a:srcRect l="2103" t="4167" r="1167" b="45000"/>
          <a:stretch>
            <a:fillRect/>
          </a:stretch>
        </p:blipFill>
        <p:spPr bwMode="auto">
          <a:xfrm>
            <a:off x="6648994" y="1828800"/>
            <a:ext cx="5153025" cy="3971110"/>
          </a:xfrm>
          <a:prstGeom prst="rect">
            <a:avLst/>
          </a:prstGeom>
          <a:noFill/>
        </p:spPr>
      </p:pic>
      <p:sp>
        <p:nvSpPr>
          <p:cNvPr id="15365" name="Rectangle 5"/>
          <p:cNvSpPr>
            <a:spLocks noChangeArrowheads="1"/>
          </p:cNvSpPr>
          <p:nvPr/>
        </p:nvSpPr>
        <p:spPr bwMode="auto">
          <a:xfrm>
            <a:off x="0" y="424815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6345381" y="444447"/>
            <a:ext cx="5437109" cy="682238"/>
          </a:xfrm>
          <a:prstGeom prst="rect">
            <a:avLst/>
          </a:prstGeom>
          <a:noFill/>
          <a:ln w="9525">
            <a:noFill/>
            <a:miter lim="800000"/>
            <a:headEnd/>
            <a:tailEnd/>
          </a:ln>
        </p:spPr>
        <p:txBody>
          <a:bodyPr wrap="square">
            <a:spAutoFit/>
          </a:bodyPr>
          <a:lstStyle/>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sp>
        <p:nvSpPr>
          <p:cNvPr id="4" name="Прямоугольник 3"/>
          <p:cNvSpPr/>
          <p:nvPr/>
        </p:nvSpPr>
        <p:spPr>
          <a:xfrm>
            <a:off x="448492" y="605140"/>
            <a:ext cx="5246914" cy="5355312"/>
          </a:xfrm>
          <a:prstGeom prst="rect">
            <a:avLst/>
          </a:prstGeom>
        </p:spPr>
        <p:txBody>
          <a:bodyPr wrap="square">
            <a:spAutoFit/>
          </a:bodyPr>
          <a:lstStyle/>
          <a:p>
            <a:pPr algn="just"/>
            <a:r>
              <a:rPr lang="ru-RU" dirty="0" err="1" smtClean="0">
                <a:latin typeface="Times New Roman" pitchFamily="18" charset="0"/>
                <a:cs typeface="Times New Roman" pitchFamily="18" charset="0"/>
              </a:rPr>
              <a:t>Шенай</a:t>
            </a:r>
            <a:r>
              <a:rPr lang="ru-RU" dirty="0" smtClean="0">
                <a:latin typeface="Times New Roman" pitchFamily="18" charset="0"/>
                <a:cs typeface="Times New Roman" pitchFamily="18" charset="0"/>
              </a:rPr>
              <a:t> – это музыкальный инструмент, происходящий из Индийского субконтинента. Он сделан из дерева с двойной тростью на одном конце и металлическим или деревянным раструбом на другом конце. Считается, что его звук создает и поддерживает ощущение благоприятности и святости и, как следствие, инструмент широко используется во время бракосочетаний, процессий и в храмах. Он был частью </a:t>
            </a:r>
            <a:r>
              <a:rPr lang="ru-RU" dirty="0" err="1" smtClean="0">
                <a:latin typeface="Times New Roman" pitchFamily="18" charset="0"/>
                <a:cs typeface="Times New Roman" pitchFamily="18" charset="0"/>
              </a:rPr>
              <a:t>наубата</a:t>
            </a:r>
            <a:r>
              <a:rPr lang="ru-RU" dirty="0" smtClean="0">
                <a:latin typeface="Times New Roman" pitchFamily="18" charset="0"/>
                <a:cs typeface="Times New Roman" pitchFamily="18" charset="0"/>
              </a:rPr>
              <a:t> или традиционного ансамбля из девяти инструментов королевского двора. </a:t>
            </a:r>
            <a:r>
              <a:rPr lang="ru-RU" dirty="0" err="1" smtClean="0">
                <a:latin typeface="Times New Roman" pitchFamily="18" charset="0"/>
                <a:cs typeface="Times New Roman" pitchFamily="18" charset="0"/>
              </a:rPr>
              <a:t>Шенай</a:t>
            </a:r>
            <a:r>
              <a:rPr lang="ru-RU" dirty="0" smtClean="0">
                <a:latin typeface="Times New Roman" pitchFamily="18" charset="0"/>
                <a:cs typeface="Times New Roman" pitchFamily="18" charset="0"/>
              </a:rPr>
              <a:t> похож на </a:t>
            </a:r>
            <a:r>
              <a:rPr lang="ru-RU" dirty="0" err="1" smtClean="0">
                <a:latin typeface="Times New Roman" pitchFamily="18" charset="0"/>
                <a:cs typeface="Times New Roman" pitchFamily="18" charset="0"/>
              </a:rPr>
              <a:t>надасварам</a:t>
            </a:r>
            <a:r>
              <a:rPr lang="ru-RU" dirty="0" smtClean="0">
                <a:latin typeface="Times New Roman" pitchFamily="18" charset="0"/>
                <a:cs typeface="Times New Roman" pitchFamily="18" charset="0"/>
              </a:rPr>
              <a:t> Южной Индии и индийский </a:t>
            </a:r>
            <a:r>
              <a:rPr lang="ru-RU" dirty="0" err="1" smtClean="0">
                <a:latin typeface="Times New Roman" pitchFamily="18" charset="0"/>
                <a:cs typeface="Times New Roman" pitchFamily="18" charset="0"/>
              </a:rPr>
              <a:t>бансури</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Этот трубчатый инструмент постепенно расширяется к нижнему концу. Обычно в нем от шести до девяти отверстий. В нем используется один набор четверных язычков. Чтобы освоить инструмент, музыкант должен использовать разнообразные и сложные техники </a:t>
            </a:r>
            <a:r>
              <a:rPr lang="ru-RU" dirty="0" err="1" smtClean="0">
                <a:latin typeface="Times New Roman" pitchFamily="18" charset="0"/>
                <a:cs typeface="Times New Roman" pitchFamily="18" charset="0"/>
              </a:rPr>
              <a:t>амбуширования</a:t>
            </a:r>
            <a:r>
              <a:rPr lang="ru-RU" dirty="0" smtClean="0">
                <a:latin typeface="Times New Roman" pitchFamily="18" charset="0"/>
                <a:cs typeface="Times New Roman" pitchFamily="18" charset="0"/>
              </a:rPr>
              <a:t> и аппликатуры.</a:t>
            </a:r>
            <a:endParaRPr lang="ru-RU" dirty="0">
              <a:latin typeface="Times New Roman" pitchFamily="18" charset="0"/>
              <a:cs typeface="Times New Roman" pitchFamily="18" charset="0"/>
            </a:endParaRPr>
          </a:p>
        </p:txBody>
      </p:sp>
      <p:pic>
        <p:nvPicPr>
          <p:cNvPr id="5" name="Рисунок 4" descr="https://annaabi.ee/mpic.php?inside=50908/1-4_5.jpg"/>
          <p:cNvPicPr/>
          <p:nvPr/>
        </p:nvPicPr>
        <p:blipFill>
          <a:blip r:embed="rId2"/>
          <a:srcRect/>
          <a:stretch>
            <a:fillRect/>
          </a:stretch>
        </p:blipFill>
        <p:spPr bwMode="auto">
          <a:xfrm>
            <a:off x="5764484" y="709604"/>
            <a:ext cx="5940425" cy="50119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05246" y="699425"/>
            <a:ext cx="4463143" cy="4247317"/>
          </a:xfrm>
          <a:prstGeom prst="rect">
            <a:avLst/>
          </a:prstGeom>
        </p:spPr>
        <p:txBody>
          <a:bodyPr wrap="square">
            <a:spAutoFit/>
          </a:bodyPr>
          <a:lstStyle/>
          <a:p>
            <a:pPr algn="just"/>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шеная</a:t>
            </a:r>
            <a:r>
              <a:rPr lang="ru-RU" dirty="0" smtClean="0">
                <a:latin typeface="Times New Roman" pitchFamily="18" charset="0"/>
                <a:cs typeface="Times New Roman" pitchFamily="18" charset="0"/>
              </a:rPr>
              <a:t> есть два диапазона октав, от A ниже среднего C до A на одну строку выше скрипичного ключа (от A3 до A5 в нотации научного тона). Считается, что </a:t>
            </a:r>
            <a:r>
              <a:rPr lang="ru-RU" dirty="0" err="1" smtClean="0">
                <a:latin typeface="Times New Roman" pitchFamily="18" charset="0"/>
                <a:cs typeface="Times New Roman" pitchFamily="18" charset="0"/>
              </a:rPr>
              <a:t>шенай</a:t>
            </a:r>
            <a:r>
              <a:rPr lang="ru-RU" dirty="0" smtClean="0">
                <a:latin typeface="Times New Roman" pitchFamily="18" charset="0"/>
                <a:cs typeface="Times New Roman" pitchFamily="18" charset="0"/>
              </a:rPr>
              <a:t> возник в результате усовершенствования </a:t>
            </a:r>
            <a:r>
              <a:rPr lang="ru-RU" dirty="0" err="1" smtClean="0">
                <a:latin typeface="Times New Roman" pitchFamily="18" charset="0"/>
                <a:cs typeface="Times New Roman" pitchFamily="18" charset="0"/>
              </a:rPr>
              <a:t>пунги</a:t>
            </a:r>
            <a:r>
              <a:rPr lang="ru-RU" dirty="0" smtClean="0">
                <a:latin typeface="Times New Roman" pitchFamily="18" charset="0"/>
                <a:cs typeface="Times New Roman" pitchFamily="18" charset="0"/>
              </a:rPr>
              <a:t> (деревянный духовой инструмент, используемый в основном для заклинания змей). Звучание </a:t>
            </a:r>
            <a:r>
              <a:rPr lang="ru-RU" dirty="0" err="1" smtClean="0">
                <a:latin typeface="Times New Roman" pitchFamily="18" charset="0"/>
                <a:cs typeface="Times New Roman" pitchFamily="18" charset="0"/>
              </a:rPr>
              <a:t>шеная</a:t>
            </a:r>
            <a:r>
              <a:rPr lang="ru-RU" dirty="0" smtClean="0">
                <a:latin typeface="Times New Roman" pitchFamily="18" charset="0"/>
                <a:cs typeface="Times New Roman" pitchFamily="18" charset="0"/>
              </a:rPr>
              <a:t> просто завораживает и придает ни с чем несравнимый индийский колорит любой музыке.</a:t>
            </a:r>
          </a:p>
          <a:p>
            <a:pPr algn="just"/>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Музыкальный пример:</a:t>
            </a:r>
          </a:p>
          <a:p>
            <a:pPr algn="just"/>
            <a:r>
              <a:rPr lang="ru-RU" dirty="0" smtClean="0">
                <a:latin typeface="Times New Roman" pitchFamily="18" charset="0"/>
                <a:cs typeface="Times New Roman" pitchFamily="18" charset="0"/>
              </a:rPr>
              <a:t>Индийская мелодия «</a:t>
            </a:r>
            <a:r>
              <a:rPr lang="ru-RU" dirty="0" err="1" smtClean="0">
                <a:latin typeface="Times New Roman" pitchFamily="18" charset="0"/>
                <a:cs typeface="Times New Roman" pitchFamily="18" charset="0"/>
              </a:rPr>
              <a:t>Джана-Гана-Мана</a:t>
            </a:r>
            <a:r>
              <a:rPr lang="ru-RU" dirty="0" smtClean="0">
                <a:latin typeface="Times New Roman" pitchFamily="18" charset="0"/>
                <a:cs typeface="Times New Roman" pitchFamily="18" charset="0"/>
              </a:rPr>
              <a:t>» (Рабиндранат Тагор).</a:t>
            </a:r>
            <a:endParaRPr lang="ru-RU" dirty="0">
              <a:latin typeface="Times New Roman" pitchFamily="18" charset="0"/>
              <a:cs typeface="Times New Roman" pitchFamily="18" charset="0"/>
            </a:endParaRPr>
          </a:p>
        </p:txBody>
      </p:sp>
      <p:pic>
        <p:nvPicPr>
          <p:cNvPr id="7" name="Рисунок 6" descr="https://i.pinimg.com/originals/7d/39/ad/7d39ad033f6a25f91ce722229dcdb501.png"/>
          <p:cNvPicPr/>
          <p:nvPr/>
        </p:nvPicPr>
        <p:blipFill>
          <a:blip r:embed="rId2"/>
          <a:srcRect/>
          <a:stretch>
            <a:fillRect/>
          </a:stretch>
        </p:blipFill>
        <p:spPr bwMode="auto">
          <a:xfrm>
            <a:off x="6374674" y="465078"/>
            <a:ext cx="5081452" cy="59487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537882" y="658907"/>
            <a:ext cx="5136777"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49263" algn="l" defTabSz="914400" rtl="0" eaLnBrk="1" fontAlgn="base" latinLnBrk="0" hangingPunct="1">
              <a:lnSpc>
                <a:spcPct val="100000"/>
              </a:lnSpc>
              <a:spcBef>
                <a:spcPct val="0"/>
              </a:spcBef>
              <a:spcAft>
                <a:spcPct val="0"/>
              </a:spcAft>
              <a:buClrTx/>
              <a:buSzTx/>
              <a:buFontTx/>
              <a:buNone/>
              <a:tabLst/>
            </a:pPr>
            <a:endParaRPr lang="ru-RU" dirty="0" smtClean="0">
              <a:latin typeface="Times New Roman" pitchFamily="18" charset="0"/>
              <a:ea typeface="Times New Roman" pitchFamily="18" charset="0"/>
              <a:cs typeface="Times New Roman" pitchFamily="18" charset="0"/>
            </a:endParaRPr>
          </a:p>
          <a:p>
            <a:pPr marL="0" marR="0" lvl="0" indent="449263"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 наконец,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щякухачи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(или –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сякухати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это продольная бамбуковая флейта, пришедшая в Японию из Китая в эпоху Нара. Имеет характерный тембр, который может в значительной степени варьироваться по желанию играющего. Долгое время использовавшийся для медитативной монашеской практики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суйдзэн</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 также, в силу простоты своей конструкции, широко распространенный в крестьянской среде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щякухачи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наши дни находит свое применение в профессиональном и любительском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музицировании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является неотъемлемой частью уроков музыки в средней школе в Японии.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 name="Рисунок 4" descr="https://demiart.ru/forum/uploads21/post-2227812-1563181990-5d2c43a67fef7.jpg"/>
          <p:cNvPicPr/>
          <p:nvPr/>
        </p:nvPicPr>
        <p:blipFill>
          <a:blip r:embed="rId2"/>
          <a:srcRect/>
          <a:stretch>
            <a:fillRect/>
          </a:stretch>
        </p:blipFill>
        <p:spPr bwMode="auto">
          <a:xfrm>
            <a:off x="5659981" y="1327180"/>
            <a:ext cx="5940425" cy="44988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p:cNvSpPr txBox="1">
            <a:spLocks/>
          </p:cNvSpPr>
          <p:nvPr/>
        </p:nvSpPr>
        <p:spPr>
          <a:xfrm>
            <a:off x="259882" y="95628"/>
            <a:ext cx="11733195" cy="108828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ru-RU" sz="3300" b="0" i="0" u="none" strike="noStrike" kern="1200" cap="none" spc="0" normalizeH="0" baseline="0" noProof="0" dirty="0">
              <a:ln>
                <a:noFill/>
              </a:ln>
              <a:solidFill>
                <a:schemeClr val="tx1"/>
              </a:solidFill>
              <a:effectLst/>
              <a:uLnTx/>
              <a:uFillTx/>
              <a:latin typeface="AGReverance" pitchFamily="2" charset="0"/>
              <a:ea typeface="+mj-ea"/>
              <a:cs typeface="+mj-cs"/>
            </a:endParaRPr>
          </a:p>
        </p:txBody>
      </p:sp>
      <p:sp>
        <p:nvSpPr>
          <p:cNvPr id="11265" name="Rectangle 1"/>
          <p:cNvSpPr>
            <a:spLocks noChangeArrowheads="1"/>
          </p:cNvSpPr>
          <p:nvPr/>
        </p:nvSpPr>
        <p:spPr bwMode="auto">
          <a:xfrm>
            <a:off x="472568" y="394692"/>
            <a:ext cx="11223812"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сегодняшний день существует несколько разновидностей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щякухачи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Стандартная длина флейты – 1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8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сун</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(что составляет 54,5 см). Это определило само японское название инструмента, так как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единица длины, а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хачи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«восемь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сун</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однако нужно учитывать то, что в разные времена в Японии под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подразумевались различные протяженности.</a:t>
            </a:r>
          </a:p>
          <a:p>
            <a:pPr algn="just"/>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Щякухачи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существует в двенадцати высотных строях, которые зависят от длины инструмента, но лишь немногие из них используются на практике. Основным тоном стандартной «1,8-щякухачи» является «</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2" tooltip="Ре (нота)"/>
              </a:rPr>
              <a:t>ре</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Также относительно широко распространены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щякухачи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строях «ми» (1,6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«до» (2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«си» (2,1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«ля» (2,4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Формально, все эти инструменты уже следовало бы называть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щякуроку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шесть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сун</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нищяку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т. д., но все они носят общее название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щякухачи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Самым большим из них является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щякухачи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длиной 3,75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(звучит на октаву ниже стандартного, является малопригодной для практического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музицирования</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 самой маленькой — 1,1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щяку</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ru-RU" dirty="0" smtClean="0">
                <a:latin typeface="Times New Roman" pitchFamily="18" charset="0"/>
                <a:cs typeface="Times New Roman" pitchFamily="18" charset="0"/>
              </a:rPr>
              <a:t>Пальцевых отверстий у современного инструмента – </a:t>
            </a:r>
            <a:r>
              <a:rPr lang="ru-RU" dirty="0" err="1" smtClean="0">
                <a:latin typeface="Times New Roman" pitchFamily="18" charset="0"/>
                <a:cs typeface="Times New Roman" pitchFamily="18" charset="0"/>
              </a:rPr>
              <a:t>пять.В</a:t>
            </a:r>
            <a:r>
              <a:rPr lang="ru-RU" dirty="0" smtClean="0">
                <a:latin typeface="Times New Roman" pitchFamily="18" charset="0"/>
                <a:cs typeface="Times New Roman" pitchFamily="18" charset="0"/>
              </a:rPr>
              <a:t> разное время создавались экспериментальные образцы </a:t>
            </a:r>
            <a:r>
              <a:rPr lang="ru-RU" dirty="0" err="1" smtClean="0">
                <a:latin typeface="Times New Roman" pitchFamily="18" charset="0"/>
                <a:cs typeface="Times New Roman" pitchFamily="18" charset="0"/>
              </a:rPr>
              <a:t>щякухачи</a:t>
            </a:r>
            <a:r>
              <a:rPr lang="ru-RU" dirty="0" smtClean="0">
                <a:latin typeface="Times New Roman" pitchFamily="18" charset="0"/>
                <a:cs typeface="Times New Roman" pitchFamily="18" charset="0"/>
              </a:rPr>
              <a:t> с семью и девятью отверстиями в целях облегчения извлечения ряда нот, которые при стандартной конструкции приходится брать перекрывая отверстия наполовину. От новшеств такого </a:t>
            </a:r>
            <a:r>
              <a:rPr lang="ru-RU" dirty="0" err="1" smtClean="0">
                <a:latin typeface="Times New Roman" pitchFamily="18" charset="0"/>
                <a:cs typeface="Times New Roman" pitchFamily="18" charset="0"/>
              </a:rPr>
              <a:t>родаотказались</a:t>
            </a:r>
            <a:r>
              <a:rPr lang="ru-RU" dirty="0" smtClean="0">
                <a:latin typeface="Times New Roman" pitchFamily="18" charset="0"/>
                <a:cs typeface="Times New Roman" pitchFamily="18" charset="0"/>
              </a:rPr>
              <a:t>, когда выяснилось, что инструмент сильно теряет в других своих качествах, наиболее ярким примером чего является исполнение распространенного приема «</a:t>
            </a:r>
            <a:r>
              <a:rPr lang="ru-RU" dirty="0" err="1" smtClean="0">
                <a:latin typeface="Times New Roman" pitchFamily="18" charset="0"/>
                <a:cs typeface="Times New Roman" pitchFamily="18" charset="0"/>
              </a:rPr>
              <a:t>цу-но-мэри</a:t>
            </a:r>
            <a:r>
              <a:rPr lang="ru-RU" dirty="0" smtClean="0">
                <a:latin typeface="Times New Roman" pitchFamily="18" charset="0"/>
                <a:cs typeface="Times New Roman" pitchFamily="18" charset="0"/>
              </a:rPr>
              <a:t>», при котором достигается повышение высоты звука на полтона, но он при этом обладает специфически «завуалированными» тембром и динамикой (относительно остальных звуков), а при </a:t>
            </a:r>
            <a:r>
              <a:rPr lang="ru-RU" dirty="0" err="1" smtClean="0">
                <a:latin typeface="Times New Roman" pitchFamily="18" charset="0"/>
                <a:cs typeface="Times New Roman" pitchFamily="18" charset="0"/>
              </a:rPr>
              <a:t>конструктиве</a:t>
            </a:r>
            <a:r>
              <a:rPr lang="ru-RU" dirty="0" smtClean="0">
                <a:latin typeface="Times New Roman" pitchFamily="18" charset="0"/>
                <a:cs typeface="Times New Roman" pitchFamily="18" charset="0"/>
              </a:rPr>
              <a:t> с семью и более отверстиями эта особенность исключается полностью.</a:t>
            </a:r>
          </a:p>
          <a:p>
            <a:pPr algn="just"/>
            <a:r>
              <a:rPr lang="ru-RU" dirty="0" smtClean="0">
                <a:latin typeface="Times New Roman" pitchFamily="18" charset="0"/>
                <a:cs typeface="Times New Roman" pitchFamily="18" charset="0"/>
              </a:rPr>
              <a:t>Каждое из пяти пальцевых отверстий может находиться в семи состояниях: полностью открытое, на четверть закрытое (сверху, слева и справа), наполовину закрытое/открытое, закрытое на три четверти, полностью закрытое. Высота звука также зависит от движения головой вверх или вниз при </a:t>
            </a:r>
            <a:r>
              <a:rPr lang="ru-RU" dirty="0" err="1" smtClean="0">
                <a:latin typeface="Times New Roman" pitchFamily="18" charset="0"/>
                <a:cs typeface="Times New Roman" pitchFamily="18" charset="0"/>
              </a:rPr>
              <a:t>звукоизвлечении</a:t>
            </a:r>
            <a:r>
              <a:rPr lang="ru-RU" dirty="0" smtClean="0">
                <a:latin typeface="Times New Roman" pitchFamily="18" charset="0"/>
                <a:cs typeface="Times New Roman" pitchFamily="18" charset="0"/>
              </a:rPr>
              <a:t>, так как это влияет на угол, под которым направляется струя воздуха. </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p:cNvSpPr txBox="1">
            <a:spLocks/>
          </p:cNvSpPr>
          <p:nvPr/>
        </p:nvSpPr>
        <p:spPr>
          <a:xfrm>
            <a:off x="259882" y="95628"/>
            <a:ext cx="11733195" cy="108828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ru-RU" sz="3300" b="0" i="0" u="none" strike="noStrike" kern="1200" cap="none" spc="0" normalizeH="0" baseline="0" noProof="0" dirty="0">
              <a:ln>
                <a:noFill/>
              </a:ln>
              <a:solidFill>
                <a:schemeClr val="tx1"/>
              </a:solidFill>
              <a:effectLst/>
              <a:uLnTx/>
              <a:uFillTx/>
              <a:latin typeface="AGReverance" pitchFamily="2" charset="0"/>
              <a:ea typeface="+mj-ea"/>
              <a:cs typeface="+mj-cs"/>
            </a:endParaRPr>
          </a:p>
        </p:txBody>
      </p:sp>
      <p:sp>
        <p:nvSpPr>
          <p:cNvPr id="6" name="Прямоугольник 5"/>
          <p:cNvSpPr/>
          <p:nvPr/>
        </p:nvSpPr>
        <p:spPr>
          <a:xfrm>
            <a:off x="383178" y="874598"/>
            <a:ext cx="4685211" cy="4247317"/>
          </a:xfrm>
          <a:prstGeom prst="rect">
            <a:avLst/>
          </a:prstGeom>
        </p:spPr>
        <p:txBody>
          <a:bodyPr wrap="square">
            <a:spAutoFit/>
          </a:bodyPr>
          <a:lstStyle/>
          <a:p>
            <a:pPr algn="just"/>
            <a:r>
              <a:rPr lang="ru-RU" dirty="0" smtClean="0">
                <a:latin typeface="Times New Roman" pitchFamily="18" charset="0"/>
                <a:cs typeface="Times New Roman" pitchFamily="18" charset="0"/>
              </a:rPr>
              <a:t>	Школы игры на </a:t>
            </a:r>
            <a:r>
              <a:rPr lang="ru-RU" dirty="0" err="1" smtClean="0">
                <a:latin typeface="Times New Roman" pitchFamily="18" charset="0"/>
                <a:cs typeface="Times New Roman" pitchFamily="18" charset="0"/>
              </a:rPr>
              <a:t>щякухачи</a:t>
            </a:r>
            <a:r>
              <a:rPr lang="ru-RU" dirty="0" smtClean="0">
                <a:latin typeface="Times New Roman" pitchFamily="18" charset="0"/>
                <a:cs typeface="Times New Roman" pitchFamily="18" charset="0"/>
              </a:rPr>
              <a:t> были достаточно открыты для широких кругов населения и сыграли существенную роль в перепрофилировании </a:t>
            </a:r>
            <a:r>
              <a:rPr lang="ru-RU" dirty="0" err="1" smtClean="0">
                <a:latin typeface="Times New Roman" pitchFamily="18" charset="0"/>
                <a:cs typeface="Times New Roman" pitchFamily="18" charset="0"/>
              </a:rPr>
              <a:t>щякухачи</a:t>
            </a:r>
            <a:r>
              <a:rPr lang="ru-RU" dirty="0" smtClean="0">
                <a:latin typeface="Times New Roman" pitchFamily="18" charset="0"/>
                <a:cs typeface="Times New Roman" pitchFamily="18" charset="0"/>
              </a:rPr>
              <a:t> из инструмента монашеской медитативной практики в инструмент профессионального и любительского </a:t>
            </a:r>
            <a:r>
              <a:rPr lang="ru-RU" dirty="0" err="1" smtClean="0">
                <a:latin typeface="Times New Roman" pitchFamily="18" charset="0"/>
                <a:cs typeface="Times New Roman" pitchFamily="18" charset="0"/>
              </a:rPr>
              <a:t>музицирования</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На сегодняшний день </a:t>
            </a:r>
            <a:r>
              <a:rPr lang="ru-RU" dirty="0" err="1" smtClean="0">
                <a:latin typeface="Times New Roman" pitchFamily="18" charset="0"/>
                <a:cs typeface="Times New Roman" pitchFamily="18" charset="0"/>
              </a:rPr>
              <a:t>додзё</a:t>
            </a:r>
            <a:r>
              <a:rPr lang="ru-RU" dirty="0" smtClean="0">
                <a:latin typeface="Times New Roman" pitchFamily="18" charset="0"/>
                <a:cs typeface="Times New Roman" pitchFamily="18" charset="0"/>
              </a:rPr>
              <a:t>, где преподается игра на </a:t>
            </a:r>
            <a:r>
              <a:rPr lang="ru-RU" dirty="0" err="1" smtClean="0">
                <a:latin typeface="Times New Roman" pitchFamily="18" charset="0"/>
                <a:cs typeface="Times New Roman" pitchFamily="18" charset="0"/>
              </a:rPr>
              <a:t>щякухачи</a:t>
            </a:r>
            <a:r>
              <a:rPr lang="ru-RU" dirty="0" smtClean="0">
                <a:latin typeface="Times New Roman" pitchFamily="18" charset="0"/>
                <a:cs typeface="Times New Roman" pitchFamily="18" charset="0"/>
              </a:rPr>
              <a:t> в соответствии с традицией той или иной светской школы существуют в России, Южной Африке, Бразилии, Перу, Китае, Тайване и ряде других стран.</a:t>
            </a:r>
          </a:p>
          <a:p>
            <a:pPr algn="just"/>
            <a:r>
              <a:rPr lang="ru-RU" dirty="0" smtClean="0">
                <a:latin typeface="Times New Roman" pitchFamily="18" charset="0"/>
                <a:cs typeface="Times New Roman" pitchFamily="18" charset="0"/>
              </a:rPr>
              <a:t>	</a:t>
            </a:r>
          </a:p>
          <a:p>
            <a:endParaRPr lang="ru-RU" dirty="0"/>
          </a:p>
        </p:txBody>
      </p:sp>
      <p:pic>
        <p:nvPicPr>
          <p:cNvPr id="10241" name="Picture 1"/>
          <p:cNvPicPr>
            <a:picLocks noChangeAspect="1" noChangeArrowheads="1"/>
          </p:cNvPicPr>
          <p:nvPr/>
        </p:nvPicPr>
        <p:blipFill>
          <a:blip r:embed="rId2"/>
          <a:srcRect/>
          <a:stretch>
            <a:fillRect/>
          </a:stretch>
        </p:blipFill>
        <p:spPr bwMode="auto">
          <a:xfrm>
            <a:off x="39265411" y="-124089458"/>
            <a:ext cx="21193125" cy="2743200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a:stretch>
            <a:fillRect/>
          </a:stretch>
        </p:blipFill>
        <p:spPr bwMode="auto">
          <a:xfrm>
            <a:off x="6252882" y="672353"/>
            <a:ext cx="4704229" cy="516828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rcRect l="40727" t="12650" r="20150" b="9972"/>
          <a:stretch>
            <a:fillRect/>
          </a:stretch>
        </p:blipFill>
        <p:spPr bwMode="auto">
          <a:xfrm>
            <a:off x="6501975" y="633955"/>
            <a:ext cx="4648321" cy="5172075"/>
          </a:xfrm>
          <a:prstGeom prst="rect">
            <a:avLst/>
          </a:prstGeom>
          <a:noFill/>
          <a:ln w="9525">
            <a:noFill/>
            <a:miter lim="800000"/>
            <a:headEnd/>
            <a:tailEnd/>
          </a:ln>
        </p:spPr>
      </p:pic>
      <p:pic>
        <p:nvPicPr>
          <p:cNvPr id="6" name="Рисунок 5"/>
          <p:cNvPicPr/>
          <p:nvPr/>
        </p:nvPicPr>
        <p:blipFill>
          <a:blip r:embed="rId3"/>
          <a:srcRect l="1445" t="8556" r="58910" b="6079"/>
          <a:stretch>
            <a:fillRect/>
          </a:stretch>
        </p:blipFill>
        <p:spPr bwMode="auto">
          <a:xfrm>
            <a:off x="1398403" y="551225"/>
            <a:ext cx="4770942" cy="5781675"/>
          </a:xfrm>
          <a:prstGeom prst="rect">
            <a:avLst/>
          </a:prstGeom>
          <a:noFill/>
          <a:ln w="9525">
            <a:noFill/>
            <a:miter lim="800000"/>
            <a:headEnd/>
            <a:tailEnd/>
          </a:ln>
        </p:spPr>
      </p:pic>
      <p:sp>
        <p:nvSpPr>
          <p:cNvPr id="7" name="Прямоугольник 6"/>
          <p:cNvSpPr/>
          <p:nvPr/>
        </p:nvSpPr>
        <p:spPr>
          <a:xfrm>
            <a:off x="6461760" y="5822909"/>
            <a:ext cx="5477691" cy="646331"/>
          </a:xfrm>
          <a:prstGeom prst="rect">
            <a:avLst/>
          </a:prstGeom>
        </p:spPr>
        <p:txBody>
          <a:bodyPr wrap="square">
            <a:spAutoFit/>
          </a:bodyPr>
          <a:lstStyle/>
          <a:p>
            <a:pPr algn="just"/>
            <a:r>
              <a:rPr lang="ru-RU" dirty="0" smtClean="0">
                <a:latin typeface="Times New Roman" pitchFamily="18" charset="0"/>
                <a:cs typeface="Times New Roman" pitchFamily="18" charset="0"/>
              </a:rPr>
              <a:t>Музыкальный пример:</a:t>
            </a:r>
          </a:p>
          <a:p>
            <a:pPr algn="just"/>
            <a:r>
              <a:rPr lang="ru-RU" dirty="0" smtClean="0">
                <a:latin typeface="Times New Roman" pitchFamily="18" charset="0"/>
                <a:cs typeface="Times New Roman" pitchFamily="18" charset="0"/>
              </a:rPr>
              <a:t>Японская мелодия «</a:t>
            </a:r>
            <a:r>
              <a:rPr lang="en-US" dirty="0" err="1" smtClean="0">
                <a:latin typeface="Times New Roman" pitchFamily="18" charset="0"/>
                <a:cs typeface="Times New Roman" pitchFamily="18" charset="0"/>
              </a:rPr>
              <a:t>Naruto</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Тошио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Масуда</a:t>
            </a:r>
            <a:r>
              <a:rPr lang="ru-RU"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r>
              <a:rPr lang="ru-RU" u="sng" dirty="0" smtClean="0">
                <a:latin typeface="Times New Roman" pitchFamily="18" charset="0"/>
                <a:cs typeface="Times New Roman" pitchFamily="18" charset="0"/>
              </a:rPr>
              <a:t>Цель мероприятия</a:t>
            </a:r>
            <a:r>
              <a:rPr lang="ru-RU" dirty="0" smtClean="0">
                <a:latin typeface="Times New Roman" pitchFamily="18" charset="0"/>
                <a:cs typeface="Times New Roman" pitchFamily="18" charset="0"/>
              </a:rPr>
              <a:t>: знакомство с этническими музыкальными инструментами Запада и Востока, такими, как шотландская волынка, </a:t>
            </a:r>
            <a:r>
              <a:rPr lang="ru-RU" dirty="0" err="1" smtClean="0">
                <a:latin typeface="Times New Roman" pitchFamily="18" charset="0"/>
                <a:cs typeface="Times New Roman" pitchFamily="18" charset="0"/>
              </a:rPr>
              <a:t>тин-уистл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курай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шенай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щякухачи</a:t>
            </a:r>
            <a:r>
              <a:rPr lang="ru-RU" dirty="0" smtClean="0">
                <a:latin typeface="Times New Roman" pitchFamily="18" charset="0"/>
                <a:cs typeface="Times New Roman" pitchFamily="18" charset="0"/>
              </a:rPr>
              <a:t>.</a:t>
            </a:r>
          </a:p>
          <a:p>
            <a:pPr algn="just"/>
            <a:r>
              <a:rPr lang="ru-RU" u="sng" dirty="0" smtClean="0">
                <a:latin typeface="Times New Roman" pitchFamily="18" charset="0"/>
                <a:cs typeface="Times New Roman" pitchFamily="18" charset="0"/>
              </a:rPr>
              <a:t>Задачи мероприятия</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обогащение представления о музыкальной культуре Востока и Запада; тембровых возможностях этнических инструментов; развитие творческих способностей учащихся в различных видах музыкальной деятельности; воспитание чувства уважения к западной и восточной музыкальным культурам.</a:t>
            </a:r>
          </a:p>
          <a:p>
            <a:endParaRPr lang="ru-RU" dirty="0"/>
          </a:p>
        </p:txBody>
      </p:sp>
      <p:sp>
        <p:nvSpPr>
          <p:cNvPr id="3" name="Заголовок 2"/>
          <p:cNvSpPr>
            <a:spLocks noGrp="1"/>
          </p:cNvSpPr>
          <p:nvPr>
            <p:ph type="title"/>
          </p:nvPr>
        </p:nvSpPr>
        <p:spPr/>
        <p:txBody>
          <a:bodyPr>
            <a:normAutofit fontScale="90000"/>
          </a:bodyPr>
          <a:lstStyle/>
          <a:p>
            <a:pPr algn="ctr"/>
            <a:r>
              <a:rPr lang="ru-RU" sz="2800" b="1" i="1" dirty="0" smtClean="0"/>
              <a:t>СЦЕНАРИЙ МЕРОПРИЯТИЯ В 7 КЛАССАХ ДЕТСКОЙ МУЗЫКАЛЬНОЙ ШКОЛЫ НА ТЕМУ: «ВОСТОК – ЗАПАД. ЭТНИЧЕСКИЕ ДЕРЕВЯННЫЕ ДУХОВЫЕ МУЗЫКАЛЬНЫЕ ИНСТРУМЕНТЫ ЕВРОПЫ И АЗИИ»</a:t>
            </a:r>
            <a:endParaRPr lang="ru-RU" sz="2800" b="1"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1761565" y="806823"/>
            <a:ext cx="815788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Вот так, на примере пяти деревянных духовых музыкальных инструментов, мы можем, незаметно для нас самих, переместиться с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Северо-Запада</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Европы в Индию и Японию, а затем вернуться на нашу Родину. Мир велик, но музыка способна преодолеть самые огромные расстояния. Спасибо за внимание!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195" name="Picture 3" descr="https://pbs.twimg.com/media/DtlIXWIX4AAQS1E.jpg:large"/>
          <p:cNvPicPr>
            <a:picLocks noChangeAspect="1" noChangeArrowheads="1"/>
          </p:cNvPicPr>
          <p:nvPr/>
        </p:nvPicPr>
        <p:blipFill>
          <a:blip r:embed="rId2"/>
          <a:srcRect/>
          <a:stretch>
            <a:fillRect/>
          </a:stretch>
        </p:blipFill>
        <p:spPr bwMode="auto">
          <a:xfrm>
            <a:off x="325392" y="2089272"/>
            <a:ext cx="4547054" cy="3031369"/>
          </a:xfrm>
          <a:prstGeom prst="rect">
            <a:avLst/>
          </a:prstGeom>
          <a:noFill/>
        </p:spPr>
      </p:pic>
      <p:pic>
        <p:nvPicPr>
          <p:cNvPr id="8197" name="Picture 5" descr="https://culture19.ru/images/content/news/15/l-1497-ansambl-tigir-huryi-iz-hakasii-stal-pobeditelem-mejdunarodnogo-muzyikalnogo-festivalya.jpg"/>
          <p:cNvPicPr>
            <a:picLocks noChangeAspect="1" noChangeArrowheads="1"/>
          </p:cNvPicPr>
          <p:nvPr/>
        </p:nvPicPr>
        <p:blipFill>
          <a:blip r:embed="rId3"/>
          <a:srcRect/>
          <a:stretch>
            <a:fillRect/>
          </a:stretch>
        </p:blipFill>
        <p:spPr bwMode="auto">
          <a:xfrm>
            <a:off x="7086660" y="2123658"/>
            <a:ext cx="4551446" cy="3036171"/>
          </a:xfrm>
          <a:prstGeom prst="rect">
            <a:avLst/>
          </a:prstGeom>
          <a:noFill/>
        </p:spPr>
      </p:pic>
      <p:pic>
        <p:nvPicPr>
          <p:cNvPr id="8199" name="Picture 7" descr="https://kozlovclub.ru/wp-content/uploads/2015/08/Beloribitsa-6.jpg"/>
          <p:cNvPicPr>
            <a:picLocks noChangeAspect="1" noChangeArrowheads="1"/>
          </p:cNvPicPr>
          <p:nvPr/>
        </p:nvPicPr>
        <p:blipFill>
          <a:blip r:embed="rId4"/>
          <a:srcRect t="8404" b="15707"/>
          <a:stretch>
            <a:fillRect/>
          </a:stretch>
        </p:blipFill>
        <p:spPr bwMode="auto">
          <a:xfrm>
            <a:off x="4083302" y="2116184"/>
            <a:ext cx="3976255" cy="301752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739588" y="587829"/>
            <a:ext cx="10664285"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49263" algn="ctr" defTabSz="914400" eaLnBrk="1" hangingPunct="1"/>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Дорогие друзья! </a:t>
            </a:r>
          </a:p>
          <a:p>
            <a:pPr indent="449263" algn="just" defTabSz="914400" eaLnBrk="1" hangingPunct="1"/>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Знаменитая шотландская волынка, самая известная и популярная в мире – прямо перед вами. Не секрет, что </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слово «волынка» у многих прочно ассоциируется с образом шотландца, облаченного в клетчатую ткань, в руках которого музыкальный инструмент, издающий очень громкие и завораживающие звуки. Многие уверены в том, что волынка – сугубо шотландский инструмент и является исключительно шотландским изобретением. В действительности, волынка, так же, как и многие другие музыкальные инструменты, пришла в Европу с Востока. Согласно одной из существующих версий, волынка оказалась в Шотландии благодаря викингам. Ее завезли туда норманны, отряды которых осуществляли морские путешествия по всей Европе и дошли до британских островов. Другая версия гласит, что волынка была завезена на территорию Шотландии древними римлянами.</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ru-RU" dirty="0" smtClean="0">
                <a:latin typeface="Times New Roman" pitchFamily="18" charset="0"/>
                <a:cs typeface="Times New Roman" pitchFamily="18" charset="0"/>
              </a:rPr>
              <a:t>Волынка – духовой инструмент, известный еще в античности. История волынки насчитывает, вероятно, несколько тысячелетий. Первый инструмент, опознанный как волынка, датируется 3000 годом до нашей эры. Он был найден при раскопках древнего города Ур на территории царства Шумер. Римский император Нерон был известен как мастер игры на различных музыкальных инструментах, в том числе он играл и на волынке. Различные виды волынок были широко распространены на землях древних славянских государств, некоторые из подобных волынок сохранились вплоть до наших дней. «Волынка да гудок – собери наш домок», гласит русская пословица-припевка. История инструмента под названием «волынка» включает в себя обширную коллекцию архивных материалов: летописи, фрески, барельефы, статуэтки и лубочные картинки с изображениями волынок различных периодов времени.</a:t>
            </a: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4547616" y="880911"/>
            <a:ext cx="7301083" cy="1272143"/>
          </a:xfrm>
          <a:prstGeom prst="rect">
            <a:avLst/>
          </a:prstGeom>
          <a:noFill/>
          <a:ln w="9525">
            <a:noFill/>
            <a:miter lim="800000"/>
            <a:headEnd/>
            <a:tailEnd/>
          </a:ln>
        </p:spPr>
        <p:txBody>
          <a:bodyPr wrap="square">
            <a:spAutoFit/>
          </a:bodyPr>
          <a:lstStyle/>
          <a:p>
            <a:pPr>
              <a:lnSpc>
                <a:spcPts val="2300"/>
              </a:lnSpc>
            </a:pPr>
            <a:r>
              <a:rPr lang="ru-RU" altLang="ru-RU" b="1" dirty="0">
                <a:latin typeface="Times New Roman" pitchFamily="18" charset="0"/>
                <a:cs typeface="Times New Roman" pitchFamily="18" charset="0"/>
              </a:rPr>
              <a:t>        </a:t>
            </a:r>
            <a:endParaRPr lang="ru-RU" altLang="ru-RU" b="1" dirty="0" smtClean="0">
              <a:latin typeface="Times New Roman" pitchFamily="18" charset="0"/>
              <a:cs typeface="Times New Roman" pitchFamily="18" charset="0"/>
            </a:endParaRP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pic>
        <p:nvPicPr>
          <p:cNvPr id="8" name="Рисунок 7" descr="https://nazya.com/anyimage/i.ebayimg.com/00/s/MTAwMFgxMDAw/z/xL4AAOSwhWZgUwxT/$_57.JPG?set_id=8800005007"/>
          <p:cNvPicPr/>
          <p:nvPr/>
        </p:nvPicPr>
        <p:blipFill>
          <a:blip r:embed="rId2"/>
          <a:srcRect/>
          <a:stretch>
            <a:fillRect/>
          </a:stretch>
        </p:blipFill>
        <p:spPr bwMode="auto">
          <a:xfrm>
            <a:off x="627018" y="470263"/>
            <a:ext cx="5538652" cy="5486400"/>
          </a:xfrm>
          <a:prstGeom prst="rect">
            <a:avLst/>
          </a:prstGeom>
          <a:noFill/>
          <a:ln w="9525">
            <a:noFill/>
            <a:miter lim="800000"/>
            <a:headEnd/>
            <a:tailEnd/>
          </a:ln>
        </p:spPr>
      </p:pic>
      <p:pic>
        <p:nvPicPr>
          <p:cNvPr id="24577" name="Picture 1"/>
          <p:cNvPicPr>
            <a:picLocks noChangeAspect="1" noChangeArrowheads="1"/>
          </p:cNvPicPr>
          <p:nvPr/>
        </p:nvPicPr>
        <p:blipFill>
          <a:blip r:embed="rId3"/>
          <a:srcRect/>
          <a:stretch>
            <a:fillRect/>
          </a:stretch>
        </p:blipFill>
        <p:spPr bwMode="auto">
          <a:xfrm>
            <a:off x="6431109" y="431074"/>
            <a:ext cx="4267371" cy="55554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310202" y="1317779"/>
            <a:ext cx="7656162" cy="1567096"/>
          </a:xfrm>
          <a:prstGeom prst="rect">
            <a:avLst/>
          </a:prstGeom>
          <a:noFill/>
          <a:ln w="9525">
            <a:noFill/>
            <a:miter lim="800000"/>
            <a:headEnd/>
            <a:tailEnd/>
          </a:ln>
        </p:spPr>
        <p:txBody>
          <a:bodyPr wrap="square">
            <a:spAutoFit/>
          </a:bodyPr>
          <a:lstStyle/>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marL="342900" indent="-342900">
              <a:lnSpc>
                <a:spcPts val="2300"/>
              </a:lnSpc>
            </a:pPr>
            <a:endParaRPr lang="ru-RU" altLang="ru-RU" b="1" dirty="0" smtClean="0">
              <a:latin typeface="Times New Roman" pitchFamily="18" charset="0"/>
              <a:cs typeface="Times New Roman" pitchFamily="18" charset="0"/>
            </a:endParaRP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sp>
        <p:nvSpPr>
          <p:cNvPr id="23554" name="Rectangle 2"/>
          <p:cNvSpPr>
            <a:spLocks noChangeArrowheads="1"/>
          </p:cNvSpPr>
          <p:nvPr/>
        </p:nvSpPr>
        <p:spPr bwMode="auto">
          <a:xfrm>
            <a:off x="418010" y="313508"/>
            <a:ext cx="10797733"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ru-RU" b="0" i="0" strike="noStrike" cap="none" normalizeH="0" baseline="0" dirty="0" smtClean="0">
              <a:ln>
                <a:noFill/>
              </a:ln>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endParaRPr lang="ru-RU" dirty="0" smtClean="0">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Шотландская волынка сегодня изготавливается в тональности Си-бемоль мажор, лад — миксолидийский.</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Мощность звукового давления в шотландской волынке составляет 108 дБ. В горах или на открытом пространстве дальность звучания может достигать 6 км. Строй современной шотландской волынки — 446 Гц, в отличие от всех классических музыкальных инструментов, которые настраиваются в 440 Гц. Тем не менее, некоторые мастера шотландской волынки изготавливают инструменты с аутентичным, низким строем в 440 Гц.</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Расположение тональности шотландской волынки почти посередине между си-бемоль и си-бекар дает ей ранг особой 25-й тональности, лежащей отдельно от известных 24 классических. Магия звучания шотландской волынки заключается в пронзительном тембре, громкости и постоянном сопровождении основной мелодии </a:t>
            </a:r>
            <a:r>
              <a:rPr lang="ru-RU" dirty="0" err="1" smtClean="0">
                <a:latin typeface="Times New Roman" pitchFamily="18" charset="0"/>
                <a:ea typeface="Times New Roman" pitchFamily="18" charset="0"/>
                <a:cs typeface="Times New Roman" pitchFamily="18" charset="0"/>
              </a:rPr>
              <a:t>бурдонным</a:t>
            </a:r>
            <a:r>
              <a:rPr lang="ru-RU" dirty="0" smtClean="0">
                <a:latin typeface="Times New Roman" pitchFamily="18" charset="0"/>
                <a:ea typeface="Times New Roman" pitchFamily="18" charset="0"/>
                <a:cs typeface="Times New Roman" pitchFamily="18" charset="0"/>
              </a:rPr>
              <a:t> </a:t>
            </a: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тоном, который исходит из трех труб, лежащих на плече исполнителя, и придает всему звучанию сильное магическое и завораживающее ощущение </a:t>
            </a:r>
            <a:r>
              <a:rPr kumimoji="0" lang="ru-RU" b="0" i="0" strike="noStrike" cap="none" normalizeH="0" baseline="0" dirty="0" err="1" smtClean="0">
                <a:ln>
                  <a:noFill/>
                </a:ln>
                <a:effectLst/>
                <a:latin typeface="Times New Roman" pitchFamily="18" charset="0"/>
                <a:ea typeface="Times New Roman" pitchFamily="18" charset="0"/>
                <a:cs typeface="Times New Roman" pitchFamily="18" charset="0"/>
              </a:rPr>
              <a:t>распевности</a:t>
            </a: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 Все эти качества делают шотландскую волынку идеальным музыкальным инструментом для церемоний, парадов и создания торжественного настроения, равно как и для психической атаки.</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Шотландская волынка приняла участие во всех военных кампаниях Британской армии за последние 300 лет. 18 июня 1815 года в битве при Ватерлоо в Бельгии, на шотландской волынке был впервые исполнен патриотический марш 52-й пехотной бригады Шотландских стрелков «Храбрая Шотландия» (англ., «</a:t>
            </a:r>
            <a:r>
              <a:rPr kumimoji="0" lang="ru-RU" b="0" i="0" strike="noStrike" cap="none" normalizeH="0" baseline="0" dirty="0" err="1" smtClean="0">
                <a:ln>
                  <a:noFill/>
                </a:ln>
                <a:effectLst/>
                <a:latin typeface="Times New Roman" pitchFamily="18" charset="0"/>
                <a:ea typeface="Times New Roman" pitchFamily="18" charset="0"/>
                <a:cs typeface="Times New Roman" pitchFamily="18" charset="0"/>
              </a:rPr>
              <a:t>Scotland</a:t>
            </a: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b="0" i="0" strike="noStrike" cap="none" normalizeH="0" baseline="0" dirty="0" err="1" smtClean="0">
                <a:ln>
                  <a:noFill/>
                </a:ln>
                <a:effectLst/>
                <a:latin typeface="Times New Roman" pitchFamily="18" charset="0"/>
                <a:ea typeface="Times New Roman" pitchFamily="18" charset="0"/>
                <a:cs typeface="Times New Roman" pitchFamily="18" charset="0"/>
              </a:rPr>
              <a:t>The</a:t>
            </a: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b="0" i="0" strike="noStrike" cap="none" normalizeH="0" baseline="0" dirty="0" err="1" smtClean="0">
                <a:ln>
                  <a:noFill/>
                </a:ln>
                <a:effectLst/>
                <a:latin typeface="Times New Roman" pitchFamily="18" charset="0"/>
                <a:ea typeface="Times New Roman" pitchFamily="18" charset="0"/>
                <a:cs typeface="Times New Roman" pitchFamily="18" charset="0"/>
              </a:rPr>
              <a:t>Brave</a:t>
            </a: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b="0" i="0" strike="noStrike" cap="none" normalizeH="0" baseline="0" dirty="0" err="1" smtClean="0">
                <a:ln>
                  <a:noFill/>
                </a:ln>
                <a:effectLst/>
                <a:latin typeface="Times New Roman" pitchFamily="18" charset="0"/>
                <a:ea typeface="Times New Roman" pitchFamily="18" charset="0"/>
                <a:cs typeface="Times New Roman" pitchFamily="18" charset="0"/>
              </a:rPr>
              <a:t>гэл</a:t>
            </a:r>
            <a:r>
              <a:rPr lang="ru-RU" dirty="0" err="1" smtClean="0">
                <a:latin typeface="Times New Roman" pitchFamily="18" charset="0"/>
                <a:ea typeface="Times New Roman" pitchFamily="18" charset="0"/>
                <a:cs typeface="Times New Roman" pitchFamily="18" charset="0"/>
              </a:rPr>
              <a:t>ьск</a:t>
            </a:r>
            <a:r>
              <a:rPr lang="ru-RU" dirty="0" smtClean="0">
                <a:latin typeface="Times New Roman" pitchFamily="18" charset="0"/>
                <a:ea typeface="Times New Roman" pitchFamily="18" charset="0"/>
                <a:cs typeface="Times New Roman" pitchFamily="18" charset="0"/>
              </a:rPr>
              <a:t>., </a:t>
            </a:r>
            <a:r>
              <a:rPr kumimoji="0" lang="gd-GB" b="0" i="0" strike="noStrike" cap="none" normalizeH="0" baseline="0" dirty="0" smtClean="0">
                <a:ln>
                  <a:noFill/>
                </a:ln>
                <a:effectLst/>
                <a:latin typeface="Times New Roman" pitchFamily="18" charset="0"/>
                <a:ea typeface="Times New Roman" pitchFamily="18" charset="0"/>
                <a:cs typeface="Times New Roman" pitchFamily="18" charset="0"/>
              </a:rPr>
              <a:t>«Alba an Aigh»</a:t>
            </a:r>
            <a:r>
              <a:rPr kumimoji="0" lang="ru-RU" b="0" i="0" strike="noStrike" cap="none" normalizeH="0" baseline="0" dirty="0" smtClean="0">
                <a:ln>
                  <a:noFill/>
                </a:ln>
                <a:effectLst/>
                <a:latin typeface="Times New Roman" pitchFamily="18" charset="0"/>
                <a:ea typeface="Times New Roman" pitchFamily="18" charset="0"/>
                <a:cs typeface="Times New Roman" pitchFamily="18" charset="0"/>
              </a:rPr>
              <a:t>), ставший позднее неофициальным гимном Шотландии.</a:t>
            </a:r>
            <a:endParaRPr kumimoji="0" lang="ru-RU" b="0" i="0"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0" y="805141"/>
            <a:ext cx="7933265" cy="1862048"/>
          </a:xfrm>
          <a:prstGeom prst="rect">
            <a:avLst/>
          </a:prstGeom>
          <a:noFill/>
          <a:ln w="9525">
            <a:noFill/>
            <a:miter lim="800000"/>
            <a:headEnd/>
            <a:tailEnd/>
          </a:ln>
        </p:spPr>
        <p:txBody>
          <a:bodyPr wrap="square">
            <a:spAutoFit/>
          </a:bodyPr>
          <a:lstStyle/>
          <a:p>
            <a:pPr marL="342900" indent="-342900">
              <a:lnSpc>
                <a:spcPts val="2300"/>
              </a:lnSpc>
            </a:pPr>
            <a:endParaRPr lang="ru-RU" altLang="ru-RU" b="1" dirty="0" smtClean="0">
              <a:latin typeface="Times New Roman" pitchFamily="18" charset="0"/>
              <a:cs typeface="Times New Roman" pitchFamily="18" charset="0"/>
            </a:endParaRPr>
          </a:p>
          <a:p>
            <a:pPr marL="342900" indent="-342900">
              <a:lnSpc>
                <a:spcPts val="2300"/>
              </a:lnSpc>
            </a:pPr>
            <a:r>
              <a:rPr lang="ru-RU" altLang="ru-RU" b="1" dirty="0" smtClean="0">
                <a:latin typeface="Times New Roman" pitchFamily="18" charset="0"/>
                <a:cs typeface="Times New Roman" pitchFamily="18" charset="0"/>
              </a:rPr>
              <a:t>       </a:t>
            </a:r>
          </a:p>
          <a:p>
            <a:pPr>
              <a:lnSpc>
                <a:spcPts val="2300"/>
              </a:lnSpc>
            </a:pPr>
            <a:endParaRPr lang="ru-RU" altLang="ru-RU" b="1" dirty="0" smtClean="0">
              <a:latin typeface="Times New Roman" pitchFamily="18" charset="0"/>
              <a:cs typeface="Times New Roman" pitchFamily="18" charset="0"/>
            </a:endParaRP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sp>
        <p:nvSpPr>
          <p:cNvPr id="22530" name="Rectangle 2"/>
          <p:cNvSpPr>
            <a:spLocks noChangeArrowheads="1"/>
          </p:cNvSpPr>
          <p:nvPr/>
        </p:nvSpPr>
        <p:spPr bwMode="auto">
          <a:xfrm>
            <a:off x="326571" y="627017"/>
            <a:ext cx="510757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Музыкальные примеры: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Шотландский национальный гимн«</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Scotland the Brave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2529" name="Рисунок 50"/>
          <p:cNvPicPr>
            <a:picLocks noChangeAspect="1" noChangeArrowheads="1"/>
          </p:cNvPicPr>
          <p:nvPr/>
        </p:nvPicPr>
        <p:blipFill>
          <a:blip r:embed="rId2"/>
          <a:srcRect l="28059" t="17664" r="25441" b="27066"/>
          <a:stretch>
            <a:fillRect/>
          </a:stretch>
        </p:blipFill>
        <p:spPr bwMode="auto">
          <a:xfrm>
            <a:off x="404948" y="1645920"/>
            <a:ext cx="5181600" cy="4506685"/>
          </a:xfrm>
          <a:prstGeom prst="rect">
            <a:avLst/>
          </a:prstGeom>
          <a:noFill/>
        </p:spPr>
      </p:pic>
      <p:sp>
        <p:nvSpPr>
          <p:cNvPr id="22531" name="Rectangle 3"/>
          <p:cNvSpPr>
            <a:spLocks noChangeArrowheads="1"/>
          </p:cNvSpPr>
          <p:nvPr/>
        </p:nvSpPr>
        <p:spPr bwMode="auto">
          <a:xfrm>
            <a:off x="0" y="3924300"/>
            <a:ext cx="12192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2533" name="Rectangle 5"/>
          <p:cNvSpPr>
            <a:spLocks noChangeArrowheads="1"/>
          </p:cNvSpPr>
          <p:nvPr/>
        </p:nvSpPr>
        <p:spPr bwMode="auto">
          <a:xfrm>
            <a:off x="5630091" y="679269"/>
            <a:ext cx="6248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 Ирландский традиционный марш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O’Sullivan</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2532" name="Рисунок 53"/>
          <p:cNvPicPr>
            <a:picLocks noChangeAspect="1" noChangeArrowheads="1"/>
          </p:cNvPicPr>
          <p:nvPr/>
        </p:nvPicPr>
        <p:blipFill>
          <a:blip r:embed="rId3"/>
          <a:srcRect l="28059" t="15385" r="24800" b="11681"/>
          <a:stretch>
            <a:fillRect/>
          </a:stretch>
        </p:blipFill>
        <p:spPr bwMode="auto">
          <a:xfrm>
            <a:off x="6087292" y="1175657"/>
            <a:ext cx="5257800" cy="4950823"/>
          </a:xfrm>
          <a:prstGeom prst="rect">
            <a:avLst/>
          </a:prstGeom>
          <a:noFill/>
        </p:spPr>
      </p:pic>
      <p:sp>
        <p:nvSpPr>
          <p:cNvPr id="22534" name="Rectangle 6"/>
          <p:cNvSpPr>
            <a:spLocks noChangeArrowheads="1"/>
          </p:cNvSpPr>
          <p:nvPr/>
        </p:nvSpPr>
        <p:spPr bwMode="auto">
          <a:xfrm>
            <a:off x="0" y="50292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393330" y="1594709"/>
            <a:ext cx="7628452" cy="1862048"/>
          </a:xfrm>
          <a:prstGeom prst="rect">
            <a:avLst/>
          </a:prstGeom>
          <a:noFill/>
          <a:ln w="9525">
            <a:noFill/>
            <a:miter lim="800000"/>
            <a:headEnd/>
            <a:tailEnd/>
          </a:ln>
        </p:spPr>
        <p:txBody>
          <a:bodyPr wrap="square">
            <a:spAutoFit/>
          </a:bodyPr>
          <a:lstStyle/>
          <a:p>
            <a:pPr>
              <a:lnSpc>
                <a:spcPts val="2300"/>
              </a:lnSpc>
            </a:pPr>
            <a:endParaRPr lang="ru-RU" altLang="ru-RU" b="1" dirty="0" smtClean="0">
              <a:latin typeface="Times New Roman" pitchFamily="18" charset="0"/>
              <a:cs typeface="Times New Roman" pitchFamily="18" charset="0"/>
            </a:endParaRPr>
          </a:p>
          <a:p>
            <a:pPr>
              <a:lnSpc>
                <a:spcPts val="2300"/>
              </a:lnSpc>
            </a:pPr>
            <a:endParaRPr lang="ru-RU" altLang="ru-RU" b="1" dirty="0" smtClean="0">
              <a:latin typeface="Times New Roman" pitchFamily="18" charset="0"/>
              <a:cs typeface="Times New Roman" pitchFamily="18" charset="0"/>
            </a:endParaRPr>
          </a:p>
          <a:p>
            <a:pPr>
              <a:lnSpc>
                <a:spcPts val="2300"/>
              </a:lnSpc>
            </a:pPr>
            <a:endParaRPr lang="ru-RU" altLang="ru-RU" b="1" dirty="0" smtClean="0">
              <a:latin typeface="Times New Roman" pitchFamily="18" charset="0"/>
              <a:cs typeface="Times New Roman" pitchFamily="18" charset="0"/>
            </a:endParaRP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sp>
        <p:nvSpPr>
          <p:cNvPr id="21505" name="Rectangle 1"/>
          <p:cNvSpPr>
            <a:spLocks noChangeArrowheads="1"/>
          </p:cNvSpPr>
          <p:nvPr/>
        </p:nvSpPr>
        <p:spPr bwMode="auto">
          <a:xfrm>
            <a:off x="457201" y="470263"/>
            <a:ext cx="5760720" cy="57084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 теперь поговорим об ирландской свирели 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курае</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Tin</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whistle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одна из разновидностей ирландских свирелей. Инструмент, теперь известный среди ирландских музыкантов как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tin</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whistle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whistle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или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tinflute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имеет длинную родословную в исторической летописи народной музыки. Впервые подобные дудки были известны в Китае, около 5000 лет назад. В Европу их конструкция попала примерно в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XI</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веке. Самые старые сохранившиеся экземпляры — костяные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вистлы</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XII</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столетия, недавно обнаруженные при раскопках Высокой улицы в старом норманнском квартале Дублина. Игроки на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feadan</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упоминаются в повествовании о Короле Ирландии, найденном в Судебных Законах, датируемых третьим столетием нашей эры. Различные типы свистковых флейт, которые были прародителями современного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tin</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whistle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часто упоминаются в историях и в законах, управляющих древним ирландским обществом. В поэме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XII</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столетия упоминаются игроки на дудках, часто присутствующие на ярмарках ещё в дохристианский период.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7" name="Рисунок 6" descr="https://upload.wikimedia.org/wikipedia/commons/thumb/d/d9/Tin_Whistles.jpg/1200px-Tin_Whistles.jpg"/>
          <p:cNvPicPr/>
          <p:nvPr/>
        </p:nvPicPr>
        <p:blipFill>
          <a:blip r:embed="rId2"/>
          <a:srcRect/>
          <a:stretch>
            <a:fillRect/>
          </a:stretch>
        </p:blipFill>
        <p:spPr bwMode="auto">
          <a:xfrm>
            <a:off x="6365965" y="689065"/>
            <a:ext cx="5181600" cy="54896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4591257" y="1339063"/>
            <a:ext cx="7161195" cy="1272143"/>
          </a:xfrm>
          <a:prstGeom prst="rect">
            <a:avLst/>
          </a:prstGeom>
          <a:noFill/>
          <a:ln w="9525">
            <a:noFill/>
            <a:miter lim="800000"/>
            <a:headEnd/>
            <a:tailEnd/>
          </a:ln>
        </p:spPr>
        <p:txBody>
          <a:bodyPr wrap="square">
            <a:spAutoFit/>
          </a:bodyPr>
          <a:lstStyle/>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sp>
        <p:nvSpPr>
          <p:cNvPr id="20481" name="Rectangle 1"/>
          <p:cNvSpPr>
            <a:spLocks noChangeArrowheads="1"/>
          </p:cNvSpPr>
          <p:nvPr/>
        </p:nvSpPr>
        <p:spPr bwMode="auto">
          <a:xfrm>
            <a:off x="601658" y="394692"/>
            <a:ext cx="11167975"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Оба, инструмента —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feadan</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(также называемый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feadog</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cuisle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cuiseach</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относятся к «дудке, трубе, артерии, вене», и делались из выгнутых стеблей растений типа тростника и других трав, (дополнительное значение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feadan</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«полая палка»). Скорее всего, основные структурные принципы таких инструментов были обнаружены довольно рано многими людьми. Позже, когда технология обработки продвинулась, стали использоваться более долговечные материалы типа древесины и кости, и различные конструкции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fipples</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были изобретены язычки и трости для извлечения звука в инструментах. Высеченные на камнях рисунки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IX</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XI</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столетий показывают эти дудки прямыми, или иногда немного изогнутыми у основании. Они обладали узким конусным каналом, который расширялся к основанию, и имели длину примерно 14 или 24 дюйма. Изготавливаемые в настоящее время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вистлы</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ключе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Bb</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(си-бемоль) (строящиеся на два тона ниже «концертной» тональности D) составляют 14.3/4 дюймов в длине, это предполагаемый, но это не досконально точный строй тогдашних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feadog</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или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cuisle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Гармонические и, возможно,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overblowed</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 есть «передутые» ноты, использовались, как и для подобных типов простых флейт во всем мире.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Современный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tinwhistle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принадлежит к разновидности музыкальных инструментов, названных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flageolets</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известным примером которой является блок-флейта. Термины «свистковой флейты» или «fipple-флейты» также используются, чтобы определять метод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звукоизвлечения</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flageolets</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Хочется обратить внимание, что теперь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flageolet</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называется свистковая флейта, имеющая четыре верхних и два нижних отверстия, одно из которых — октавное.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Fipple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устройство, сформированное маленьким штепселем или блоком, обычно из древесины, установленным в мундштук, или, в некоторых случаях, — частью мундштука непосредственно. </a:t>
            </a:r>
          </a:p>
          <a:p>
            <a:pPr marL="0" marR="0" lvl="0" indent="449263" algn="just"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Fipples</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средневековых костяных флейтах были сделаны из глины. Создавалось узкое пространстве в виде щели между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fipple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внутренней стенкой инструмента.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8"/>
          <p:cNvSpPr>
            <a:spLocks noChangeArrowheads="1"/>
          </p:cNvSpPr>
          <p:nvPr/>
        </p:nvSpPr>
        <p:spPr bwMode="auto">
          <a:xfrm>
            <a:off x="5967659" y="2147572"/>
            <a:ext cx="5736663" cy="1567096"/>
          </a:xfrm>
          <a:prstGeom prst="rect">
            <a:avLst/>
          </a:prstGeom>
          <a:noFill/>
          <a:ln w="9525">
            <a:noFill/>
            <a:miter lim="800000"/>
            <a:headEnd/>
            <a:tailEnd/>
          </a:ln>
        </p:spPr>
        <p:txBody>
          <a:bodyPr wrap="square">
            <a:spAutoFit/>
          </a:bodyPr>
          <a:lstStyle/>
          <a:p>
            <a:pPr>
              <a:lnSpc>
                <a:spcPts val="2300"/>
              </a:lnSpc>
            </a:pPr>
            <a:r>
              <a:rPr lang="ru-RU" altLang="ru-RU" b="1" dirty="0" smtClean="0">
                <a:latin typeface="Times New Roman" pitchFamily="18" charset="0"/>
                <a:cs typeface="Times New Roman" pitchFamily="18" charset="0"/>
              </a:rPr>
              <a:t>       </a:t>
            </a:r>
          </a:p>
          <a:p>
            <a:pPr>
              <a:lnSpc>
                <a:spcPts val="2300"/>
              </a:lnSpc>
            </a:pPr>
            <a:endParaRPr lang="ru-RU" altLang="ru-RU" b="1" dirty="0" smtClean="0">
              <a:latin typeface="Times New Roman" pitchFamily="18" charset="0"/>
              <a:cs typeface="Times New Roman" pitchFamily="18" charset="0"/>
            </a:endParaRP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p>
          <a:p>
            <a:pPr>
              <a:lnSpc>
                <a:spcPts val="2300"/>
              </a:lnSpc>
            </a:pPr>
            <a:r>
              <a:rPr lang="ru-RU" altLang="ru-RU" b="1" dirty="0" smtClean="0">
                <a:latin typeface="Times New Roman" pitchFamily="18" charset="0"/>
                <a:cs typeface="Times New Roman" pitchFamily="18" charset="0"/>
              </a:rPr>
              <a:t>       </a:t>
            </a:r>
            <a:endParaRPr lang="ru-RU" altLang="ru-RU" b="1" dirty="0">
              <a:latin typeface="Times New Roman" pitchFamily="18" charset="0"/>
              <a:cs typeface="Times New Roman" pitchFamily="18" charset="0"/>
            </a:endParaRPr>
          </a:p>
        </p:txBody>
      </p:sp>
      <p:sp>
        <p:nvSpPr>
          <p:cNvPr id="19458" name="Rectangle 2"/>
          <p:cNvSpPr>
            <a:spLocks noChangeArrowheads="1"/>
          </p:cNvSpPr>
          <p:nvPr/>
        </p:nvSpPr>
        <p:spPr bwMode="auto">
          <a:xfrm>
            <a:off x="326572" y="1201783"/>
            <a:ext cx="5329645"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Музыкальные примеры: </a:t>
            </a:r>
          </a:p>
          <a:p>
            <a:pPr marL="0" marR="0" lvl="0" indent="449263"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1)Ирландская традиционная мелодия    «</a:t>
            </a:r>
            <a:r>
              <a:rPr kumimoji="0" lang="en-US"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Boulavogue</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9457" name="Рисунок 44"/>
          <p:cNvPicPr>
            <a:picLocks noChangeAspect="1" noChangeArrowheads="1"/>
          </p:cNvPicPr>
          <p:nvPr/>
        </p:nvPicPr>
        <p:blipFill>
          <a:blip r:embed="rId2"/>
          <a:srcRect l="26778" t="20512" r="27205" b="38461"/>
          <a:stretch>
            <a:fillRect/>
          </a:stretch>
        </p:blipFill>
        <p:spPr bwMode="auto">
          <a:xfrm>
            <a:off x="457200" y="2194560"/>
            <a:ext cx="5648325" cy="3540034"/>
          </a:xfrm>
          <a:prstGeom prst="rect">
            <a:avLst/>
          </a:prstGeom>
          <a:noFill/>
        </p:spPr>
      </p:pic>
      <p:sp>
        <p:nvSpPr>
          <p:cNvPr id="19459" name="Rectangle 3"/>
          <p:cNvSpPr>
            <a:spLocks noChangeArrowheads="1"/>
          </p:cNvSpPr>
          <p:nvPr/>
        </p:nvSpPr>
        <p:spPr bwMode="auto">
          <a:xfrm>
            <a:off x="0" y="32861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6152606" y="1227908"/>
            <a:ext cx="603939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Ирландская традиционная мелодия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Whiskey in the Jar</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9460" name="Рисунок 47"/>
          <p:cNvPicPr>
            <a:picLocks noChangeAspect="1" noChangeArrowheads="1"/>
          </p:cNvPicPr>
          <p:nvPr/>
        </p:nvPicPr>
        <p:blipFill>
          <a:blip r:embed="rId3"/>
          <a:srcRect l="26135" t="21083" r="25121" b="47862"/>
          <a:stretch>
            <a:fillRect/>
          </a:stretch>
        </p:blipFill>
        <p:spPr bwMode="auto">
          <a:xfrm>
            <a:off x="6217920" y="2155372"/>
            <a:ext cx="5408023" cy="3161211"/>
          </a:xfrm>
          <a:prstGeom prst="rect">
            <a:avLst/>
          </a:prstGeom>
          <a:noFill/>
        </p:spPr>
      </p:pic>
      <p:sp>
        <p:nvSpPr>
          <p:cNvPr id="19462" name="Rectangle 6"/>
          <p:cNvSpPr>
            <a:spLocks noChangeArrowheads="1"/>
          </p:cNvSpPr>
          <p:nvPr/>
        </p:nvSpPr>
        <p:spPr bwMode="auto">
          <a:xfrm>
            <a:off x="0" y="25812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Презентация16" id="{2CDF2E8C-E8CC-4CE0-9862-8C0B0BFEB2F1}" vid="{435A8EDD-47D5-4A90-8F9A-E338A61F5D2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Шаблон «Музыка» 9 с цветочными уголками</Template>
  <TotalTime>1397</TotalTime>
  <Words>1235</Words>
  <Application>Microsoft Office PowerPoint</Application>
  <PresentationFormat>Произвольный</PresentationFormat>
  <Paragraphs>104</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Специальное оформление</vt:lpstr>
      <vt:lpstr> </vt:lpstr>
      <vt:lpstr>СЦЕНАРИЙ МЕРОПРИЯТИЯ В 7 КЛАССАХ ДЕТСКОЙ МУЗЫКАЛЬНОЙ ШКОЛЫ НА ТЕМУ: «ВОСТОК – ЗАПАД. ЭТНИЧЕСКИЕ ДЕРЕВЯННЫЕ ДУХОВЫЕ МУЗЫКАЛЬНЫЕ ИНСТРУМЕНТЫ ЕВРОПЫ И АЗИИ»</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vector>
  </TitlesOfParts>
  <Manager>Полшкова Виктория Валерьяновна</Manager>
  <Company>МАОУ ДО ЦРТДиЮ Каменского района Пензенской области</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Шаблон Музыка</dc:title>
  <dc:subject>музыка</dc:subject>
  <dc:creator>Viktoriya Polshkova</dc:creator>
  <cp:keywords>шаблон музыка;пользовательские шаблоны;музыкальные шаблоны</cp:keywords>
  <cp:lastModifiedBy>Альфия</cp:lastModifiedBy>
  <cp:revision>241</cp:revision>
  <dcterms:created xsi:type="dcterms:W3CDTF">2019-08-16T03:53:52Z</dcterms:created>
  <dcterms:modified xsi:type="dcterms:W3CDTF">2021-09-20T06:17:10Z</dcterms:modified>
</cp:coreProperties>
</file>